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13004800" cy="9753600"/>
  <p:notesSz cx="6858000" cy="9144000"/>
  <p:defaultTextStyle>
    <a:lvl1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1pPr>
    <a:lvl2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2pPr>
    <a:lvl3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3pPr>
    <a:lvl4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4pPr>
    <a:lvl5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5pPr>
    <a:lvl6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6pPr>
    <a:lvl7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7pPr>
    <a:lvl8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8pPr>
    <a:lvl9pPr algn="ctr" defTabSz="584200">
      <a:defRPr sz="3600">
        <a:solidFill>
          <a:srgbClr val="535353"/>
        </a:solidFill>
        <a:latin typeface="Gill Sans Light"/>
        <a:ea typeface="Gill Sans Light"/>
        <a:cs typeface="Gill Sans Light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D5E2E4"/>
          </a:solidFill>
        </a:fill>
      </a:tcStyle>
    </a:wholeTbl>
    <a:band2H>
      <a:tcTxStyle b="def" i="def"/>
      <a:tcStyle>
        <a:tcBdr/>
        <a:fill>
          <a:solidFill>
            <a:srgbClr val="EBF1F2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78AAB3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381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78AAB3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381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78AAB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F1DDCB"/>
          </a:solidFill>
        </a:fill>
      </a:tcStyle>
    </a:wholeTbl>
    <a:band2H>
      <a:tcTxStyle b="def" i="def"/>
      <a:tcStyle>
        <a:tcBdr/>
        <a:fill>
          <a:solidFill>
            <a:srgbClr val="F8EFE7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D9971A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381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D9971A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381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D9971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D1D3D7"/>
          </a:solidFill>
        </a:fill>
      </a:tcStyle>
    </a:wholeTbl>
    <a:band2H>
      <a:tcTxStyle b="def" i="def"/>
      <a:tcStyle>
        <a:tcBdr/>
        <a:fill>
          <a:solidFill>
            <a:srgbClr val="E9EAEC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606B7E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381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606B7E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381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606B7E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340053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AAB3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35353"/>
              </a:solidFill>
              <a:prstDash val="solid"/>
              <a:bevel/>
            </a:ln>
          </a:top>
          <a:bottom>
            <a:ln w="254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40053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35353"/>
              </a:solidFill>
              <a:prstDash val="solid"/>
              <a:bevel/>
            </a:ln>
          </a:top>
          <a:bottom>
            <a:ln w="254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AAB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535353"/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38100" cap="flat">
              <a:solidFill>
                <a:srgbClr val="340053"/>
              </a:solidFill>
              <a:prstDash val="solid"/>
              <a:bevel/>
            </a:ln>
          </a:top>
          <a:bottom>
            <a:ln w="127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535353"/>
          </a:solidFill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340053"/>
      </a:tcTxStyle>
      <a:tcStyle>
        <a:tcBdr>
          <a:left>
            <a:ln w="12700" cap="flat">
              <a:solidFill>
                <a:srgbClr val="340053"/>
              </a:solidFill>
              <a:prstDash val="solid"/>
              <a:bevel/>
            </a:ln>
          </a:left>
          <a:right>
            <a:ln w="12700" cap="flat">
              <a:solidFill>
                <a:srgbClr val="340053"/>
              </a:solidFill>
              <a:prstDash val="solid"/>
              <a:bevel/>
            </a:ln>
          </a:right>
          <a:top>
            <a:ln w="12700" cap="flat">
              <a:solidFill>
                <a:srgbClr val="340053"/>
              </a:solidFill>
              <a:prstDash val="solid"/>
              <a:bevel/>
            </a:ln>
          </a:top>
          <a:bottom>
            <a:ln w="38100" cap="flat">
              <a:solidFill>
                <a:srgbClr val="340053"/>
              </a:solidFill>
              <a:prstDash val="solid"/>
              <a:bevel/>
            </a:ln>
          </a:bottom>
          <a:insideH>
            <a:ln w="12700" cap="flat">
              <a:solidFill>
                <a:srgbClr val="340053"/>
              </a:solidFill>
              <a:prstDash val="solid"/>
              <a:bevel/>
            </a:ln>
          </a:insideH>
          <a:insideV>
            <a:ln w="12700" cap="flat">
              <a:solidFill>
                <a:srgbClr val="340053"/>
              </a:solidFill>
              <a:prstDash val="solid"/>
              <a:bevel/>
            </a:ln>
          </a:insideV>
        </a:tcBdr>
        <a:fill>
          <a:solidFill>
            <a:srgbClr val="535353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bevel/>
            </a:ln>
          </a:left>
          <a:right>
            <a:ln w="12700" cap="flat">
              <a:solidFill>
                <a:srgbClr val="535353"/>
              </a:solidFill>
              <a:prstDash val="solid"/>
              <a:bevel/>
            </a:ln>
          </a:right>
          <a:top>
            <a:ln w="12700" cap="flat">
              <a:solidFill>
                <a:srgbClr val="535353"/>
              </a:solidFill>
              <a:prstDash val="solid"/>
              <a:bevel/>
            </a:ln>
          </a:top>
          <a:bottom>
            <a:ln w="127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solidFill>
                <a:srgbClr val="535353"/>
              </a:solidFill>
              <a:prstDash val="solid"/>
              <a:bevel/>
            </a:ln>
          </a:insideH>
          <a:insideV>
            <a:ln w="12700" cap="flat">
              <a:solidFill>
                <a:srgbClr val="535353"/>
              </a:solidFill>
              <a:prstDash val="solid"/>
              <a:bevel/>
            </a:ln>
          </a:insideV>
        </a:tcBdr>
        <a:fill>
          <a:solidFill>
            <a:srgbClr val="535353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bevel/>
            </a:ln>
          </a:left>
          <a:right>
            <a:ln w="12700" cap="flat">
              <a:solidFill>
                <a:srgbClr val="535353"/>
              </a:solidFill>
              <a:prstDash val="solid"/>
              <a:bevel/>
            </a:ln>
          </a:right>
          <a:top>
            <a:ln w="12700" cap="flat">
              <a:solidFill>
                <a:srgbClr val="535353"/>
              </a:solidFill>
              <a:prstDash val="solid"/>
              <a:bevel/>
            </a:ln>
          </a:top>
          <a:bottom>
            <a:ln w="127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solidFill>
                <a:srgbClr val="535353"/>
              </a:solidFill>
              <a:prstDash val="solid"/>
              <a:bevel/>
            </a:ln>
          </a:insideH>
          <a:insideV>
            <a:ln w="12700" cap="flat">
              <a:solidFill>
                <a:srgbClr val="535353"/>
              </a:solidFill>
              <a:prstDash val="solid"/>
              <a:bevel/>
            </a:ln>
          </a:insideV>
        </a:tcBdr>
        <a:fill>
          <a:solidFill>
            <a:srgbClr val="535353">
              <a:alpha val="20000"/>
            </a:srgbClr>
          </a:solidFill>
        </a:fill>
      </a:tcStyle>
    </a:firstCol>
    <a:lastRow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bevel/>
            </a:ln>
          </a:left>
          <a:right>
            <a:ln w="12700" cap="flat">
              <a:solidFill>
                <a:srgbClr val="535353"/>
              </a:solidFill>
              <a:prstDash val="solid"/>
              <a:bevel/>
            </a:ln>
          </a:right>
          <a:top>
            <a:ln w="50800" cap="flat">
              <a:solidFill>
                <a:srgbClr val="535353"/>
              </a:solidFill>
              <a:prstDash val="solid"/>
              <a:bevel/>
            </a:ln>
          </a:top>
          <a:bottom>
            <a:ln w="127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solidFill>
                <a:srgbClr val="535353"/>
              </a:solidFill>
              <a:prstDash val="solid"/>
              <a:bevel/>
            </a:ln>
          </a:insideH>
          <a:insideV>
            <a:ln w="12700" cap="flat">
              <a:solidFill>
                <a:srgbClr val="535353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Gill Sans Light"/>
          <a:ea typeface="Gill Sans Light"/>
          <a:cs typeface="Gill Sans Light"/>
        </a:font>
        <a:srgbClr val="535353"/>
      </a:tcTxStyle>
      <a:tcStyle>
        <a:tcBdr>
          <a:left>
            <a:ln w="12700" cap="flat">
              <a:solidFill>
                <a:srgbClr val="535353"/>
              </a:solidFill>
              <a:prstDash val="solid"/>
              <a:bevel/>
            </a:ln>
          </a:left>
          <a:right>
            <a:ln w="12700" cap="flat">
              <a:solidFill>
                <a:srgbClr val="535353"/>
              </a:solidFill>
              <a:prstDash val="solid"/>
              <a:bevel/>
            </a:ln>
          </a:right>
          <a:top>
            <a:ln w="12700" cap="flat">
              <a:solidFill>
                <a:srgbClr val="535353"/>
              </a:solidFill>
              <a:prstDash val="solid"/>
              <a:bevel/>
            </a:ln>
          </a:top>
          <a:bottom>
            <a:ln w="25400" cap="flat">
              <a:solidFill>
                <a:srgbClr val="535353"/>
              </a:solidFill>
              <a:prstDash val="solid"/>
              <a:bevel/>
            </a:ln>
          </a:bottom>
          <a:insideH>
            <a:ln w="12700" cap="flat">
              <a:solidFill>
                <a:srgbClr val="535353"/>
              </a:solidFill>
              <a:prstDash val="solid"/>
              <a:bevel/>
            </a:ln>
          </a:insideH>
          <a:insideV>
            <a:ln w="12700" cap="flat">
              <a:solidFill>
                <a:srgbClr val="535353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355600" y="36149"/>
            <a:ext cx="12293600" cy="2874102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355600" y="2702296"/>
            <a:ext cx="5892800" cy="6355608"/>
          </a:xfrm>
          <a:prstGeom prst="rect">
            <a:avLst/>
          </a:prstGeom>
        </p:spPr>
        <p:txBody>
          <a:bodyPr/>
          <a:lstStyle>
            <a:lvl1pPr marL="431800" indent="-431800">
              <a:lnSpc>
                <a:spcPct val="100000"/>
              </a:lnSpc>
              <a:spcBef>
                <a:spcPts val="3800"/>
              </a:spcBef>
              <a:defRPr sz="3800"/>
            </a:lvl1pPr>
            <a:lvl2pPr marL="863600" indent="-431800">
              <a:lnSpc>
                <a:spcPct val="100000"/>
              </a:lnSpc>
              <a:spcBef>
                <a:spcPts val="3800"/>
              </a:spcBef>
              <a:defRPr sz="3800"/>
            </a:lvl2pPr>
            <a:lvl3pPr marL="1295400" indent="-431800">
              <a:lnSpc>
                <a:spcPct val="100000"/>
              </a:lnSpc>
              <a:spcBef>
                <a:spcPts val="3800"/>
              </a:spcBef>
              <a:defRPr sz="3800"/>
            </a:lvl3pPr>
            <a:lvl4pPr marL="1727200" indent="-431800">
              <a:lnSpc>
                <a:spcPct val="100000"/>
              </a:lnSpc>
              <a:spcBef>
                <a:spcPts val="3800"/>
              </a:spcBef>
              <a:defRPr sz="3800"/>
            </a:lvl4pPr>
            <a:lvl5pPr marL="2159000" indent="-431800">
              <a:lnSpc>
                <a:spcPct val="100000"/>
              </a:lnSpc>
              <a:spcBef>
                <a:spcPts val="3800"/>
              </a:spcBef>
              <a:defRPr sz="3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One</a:t>
            </a:r>
            <a:endParaRPr sz="38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Two</a:t>
            </a:r>
            <a:endParaRPr sz="38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Three</a:t>
            </a:r>
            <a:endParaRPr sz="38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Four</a:t>
            </a:r>
            <a:endParaRPr sz="38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44103"/>
            <a:ext cx="12293600" cy="24581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702296"/>
            <a:ext cx="12293600" cy="63556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One</a:t>
            </a:r>
            <a:endParaRPr sz="4600">
              <a:solidFill>
                <a:srgbClr val="535353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Two</a:t>
            </a:r>
            <a:endParaRPr sz="4600">
              <a:solidFill>
                <a:srgbClr val="535353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Three</a:t>
            </a:r>
            <a:endParaRPr sz="4600">
              <a:solidFill>
                <a:srgbClr val="535353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Four</a:t>
            </a:r>
            <a:endParaRPr sz="4600">
              <a:solidFill>
                <a:srgbClr val="535353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algn="ctr" defTabSz="584200">
        <a:defRPr cap="all" sz="72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titleStyle>
    <p:bodyStyle>
      <a:lvl1pPr marL="5207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1pPr>
      <a:lvl2pPr marL="10414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2pPr>
      <a:lvl3pPr marL="15621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3pPr>
      <a:lvl4pPr marL="20828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4pPr>
      <a:lvl5pPr marL="26035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5pPr>
      <a:lvl6pPr marL="31242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6pPr>
      <a:lvl7pPr marL="36449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7pPr>
      <a:lvl8pPr marL="41656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8pPr>
      <a:lvl9pPr marL="4686300" indent="-520700" defTabSz="584200">
        <a:lnSpc>
          <a:spcPct val="120000"/>
        </a:lnSpc>
        <a:spcBef>
          <a:spcPts val="4600"/>
        </a:spcBef>
        <a:buSzPct val="82000"/>
        <a:buChar char="•"/>
        <a:defRPr sz="4600">
          <a:solidFill>
            <a:srgbClr val="535353"/>
          </a:solidFill>
          <a:latin typeface="Gill Sans Light"/>
          <a:ea typeface="Gill Sans Light"/>
          <a:cs typeface="Gill Sans Light"/>
          <a:sym typeface="Gill Sans Light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Agriculture, Land Use, Food, and Sequestration 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1478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35353"/>
                </a:solidFill>
              </a:rPr>
              <a:t>Committee members</a:t>
            </a:r>
            <a:endParaRPr sz="2600"/>
          </a:p>
          <a:p>
            <a:pPr lvl="0" defTabSz="41478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35353"/>
                </a:solidFill>
              </a:rPr>
              <a:t>Dawn Aubrey, Bruce Branham, Zheyuan (David) Gu, </a:t>
            </a:r>
            <a:endParaRPr sz="2600"/>
          </a:p>
          <a:p>
            <a:pPr lvl="0" defTabSz="41478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535353"/>
                </a:solidFill>
              </a:rPr>
              <a:t>Amanda Jacobs, Alexandra He, Neal Merchen and Brett Stillwell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Sources of GHG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 marL="779601" indent="-779601" defTabSz="449833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iCAP report estimated 7130 MTE of CO</a:t>
            </a:r>
            <a:r>
              <a:rPr baseline="-5998" sz="3500">
                <a:solidFill>
                  <a:srgbClr val="535353"/>
                </a:solidFill>
              </a:rPr>
              <a:t>2</a:t>
            </a:r>
            <a:r>
              <a:rPr sz="3500">
                <a:solidFill>
                  <a:srgbClr val="535353"/>
                </a:solidFill>
              </a:rPr>
              <a:t> annually from south farms.</a:t>
            </a:r>
            <a:endParaRPr sz="3500"/>
          </a:p>
          <a:p>
            <a:pPr lvl="0" marL="779601" indent="-779601" defTabSz="449833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South farms - 4600 acres, ~3600 are farmed.</a:t>
            </a:r>
            <a:endParaRPr sz="3500"/>
          </a:p>
          <a:p>
            <a:pPr lvl="1" marL="1180540" indent="-779601" defTabSz="449833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Modern farming practices, primarily tillage but also annual cropping systems, generate C.</a:t>
            </a:r>
            <a:endParaRPr sz="3500"/>
          </a:p>
          <a:p>
            <a:pPr lvl="0" marL="779601" indent="-779601" defTabSz="449833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Animals ~  650 cattle, 7500 hogs, 3600 chickens, 45 horses, and 60 sheep.  Estimate 44% of GHG emissions from animals and animal products.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Dining Services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 marL="1330677" indent="-1330677"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Serve 38,000 meals per day. </a:t>
            </a:r>
            <a:endParaRPr sz="4600">
              <a:solidFill>
                <a:srgbClr val="535353"/>
              </a:solidFill>
            </a:endParaRPr>
          </a:p>
          <a:p>
            <a:pPr lvl="0" marL="1330677" indent="-1330677"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Sources of GHG emissions.</a:t>
            </a:r>
            <a:endParaRPr sz="4600">
              <a:solidFill>
                <a:srgbClr val="535353"/>
              </a:solidFill>
            </a:endParaRPr>
          </a:p>
          <a:p>
            <a:pPr lvl="1" marL="1851377" indent="-1330677"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Food wastes; food transportation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SWAT Team Targets</a:t>
            </a:r>
            <a:endParaRPr cap="all" sz="7200">
              <a:solidFill>
                <a:srgbClr val="535353"/>
              </a:solidFill>
            </a:endParaRPr>
          </a:p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Agriculture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 marL="1330677" indent="-1330677"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Reduce directly related agricultural emissions by 50% by 2020.</a:t>
            </a:r>
            <a:endParaRPr sz="4600">
              <a:solidFill>
                <a:srgbClr val="535353"/>
              </a:solidFill>
            </a:endParaRPr>
          </a:p>
          <a:p>
            <a:pPr lvl="0" marL="1330677" indent="-1330677"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Decrease emissions from the farm vehicle fleet by 20% by 2020.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457200" y="167903"/>
            <a:ext cx="12293600" cy="2458194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SWAT Team Targets</a:t>
            </a:r>
            <a:endParaRPr cap="all" sz="7200">
              <a:solidFill>
                <a:srgbClr val="535353"/>
              </a:solidFill>
            </a:endParaRPr>
          </a:p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Dining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1117769" indent="-1117769" defTabSz="490727">
              <a:spcBef>
                <a:spcPts val="38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864">
                <a:solidFill>
                  <a:srgbClr val="535353"/>
                </a:solidFill>
              </a:rPr>
              <a:t>Exceed the state local food procurement standards by purchasing more than 40 percent of food purchases from local sources (&lt;100 miles) by 2020.</a:t>
            </a:r>
            <a:endParaRPr sz="3864">
              <a:solidFill>
                <a:srgbClr val="535353"/>
              </a:solidFill>
            </a:endParaRPr>
          </a:p>
          <a:p>
            <a:pPr lvl="0" marL="1117769" indent="-1117769" defTabSz="490727">
              <a:spcBef>
                <a:spcPts val="38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864">
                <a:solidFill>
                  <a:srgbClr val="535353"/>
                </a:solidFill>
              </a:rPr>
              <a:t>Zero food waste into landfills by 2016</a:t>
            </a:r>
            <a:endParaRPr sz="3864">
              <a:solidFill>
                <a:srgbClr val="535353"/>
              </a:solidFill>
            </a:endParaRPr>
          </a:p>
          <a:p>
            <a:pPr lvl="0" marL="1117769" indent="-1117769" defTabSz="490727">
              <a:spcBef>
                <a:spcPts val="38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864">
                <a:solidFill>
                  <a:srgbClr val="535353"/>
                </a:solidFill>
              </a:rPr>
              <a:t>Reduce pre-consumer food waste to &gt;2% of food produced by 2018.</a:t>
            </a:r>
            <a:endParaRPr sz="3864">
              <a:solidFill>
                <a:srgbClr val="535353"/>
              </a:solidFill>
            </a:endParaRPr>
          </a:p>
          <a:p>
            <a:pPr lvl="0" marL="1117769" indent="-1117769" defTabSz="490727">
              <a:spcBef>
                <a:spcPts val="38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864">
                <a:solidFill>
                  <a:srgbClr val="535353"/>
                </a:solidFill>
              </a:rPr>
              <a:t>Reduce post-consumer food waste to &gt; 0.5% of food served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25779">
              <a:defRPr cap="none" sz="1800">
                <a:solidFill>
                  <a:srgbClr val="000000"/>
                </a:solidFill>
              </a:defRPr>
            </a:pPr>
            <a:r>
              <a:rPr cap="all" sz="6479">
                <a:solidFill>
                  <a:srgbClr val="535353"/>
                </a:solidFill>
              </a:rPr>
              <a:t>SWAT Team Targets</a:t>
            </a:r>
            <a:endParaRPr cap="all" sz="6479">
              <a:solidFill>
                <a:srgbClr val="535353"/>
              </a:solidFill>
            </a:endParaRPr>
          </a:p>
          <a:p>
            <a:pPr lvl="0" defTabSz="525779">
              <a:defRPr cap="none" sz="1800">
                <a:solidFill>
                  <a:srgbClr val="000000"/>
                </a:solidFill>
              </a:defRPr>
            </a:pPr>
            <a:r>
              <a:rPr cap="all" sz="6479">
                <a:solidFill>
                  <a:srgbClr val="535353"/>
                </a:solidFill>
              </a:rPr>
              <a:t>Sequestration &amp; Agriculture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535353"/>
                </a:solidFill>
              </a:rPr>
              <a:t>Convert 50 acres of U of I farmland to an agroforestry system by 2020.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Needs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 marL="789726" indent="-789726" defTabSz="455674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Better estimates for C emissions from the south farms. Estimates of C sequestration/emissions from farming practices are lacking.</a:t>
            </a:r>
            <a:endParaRPr sz="3500"/>
          </a:p>
          <a:p>
            <a:pPr lvl="0" marL="789726" indent="-789726" defTabSz="455674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Local foods - what really contributes to greenhouse gas emissions?</a:t>
            </a:r>
            <a:endParaRPr sz="3500"/>
          </a:p>
          <a:p>
            <a:pPr lvl="0" marL="789726" indent="-789726" defTabSz="455674">
              <a:spcBef>
                <a:spcPts val="35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535353"/>
                </a:solidFill>
              </a:rPr>
              <a:t>Food processing lab on campus is first step towards significantly increasing the % of local food consumed due to the non-alignment of food production with food consumption on campus.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7200">
                <a:solidFill>
                  <a:srgbClr val="535353"/>
                </a:solidFill>
              </a:rPr>
              <a:t>Other strategies Proposed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</p:spPr>
        <p:txBody>
          <a:bodyPr/>
          <a:lstStyle/>
          <a:p>
            <a:pPr lvl="0" marL="970237" indent="-970237" defTabSz="502412">
              <a:spcBef>
                <a:spcPts val="39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535353"/>
                </a:solidFill>
              </a:rPr>
              <a:t>Anaerobic digester key to reducing agricultural impacts.  If that doesn’t happen …</a:t>
            </a:r>
            <a:endParaRPr sz="3900"/>
          </a:p>
          <a:p>
            <a:pPr lvl="0" marL="970237" indent="-970237" defTabSz="502412">
              <a:spcBef>
                <a:spcPts val="39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535353"/>
                </a:solidFill>
              </a:rPr>
              <a:t>Implement a biofuels initiative to convert agricultural biomass into energy production.</a:t>
            </a:r>
            <a:endParaRPr sz="3900"/>
          </a:p>
          <a:p>
            <a:pPr lvl="0" marL="970237" indent="-970237" defTabSz="502412">
              <a:spcBef>
                <a:spcPts val="39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535353"/>
                </a:solidFill>
              </a:rPr>
              <a:t>Large scale composting facility</a:t>
            </a:r>
            <a:endParaRPr sz="3900"/>
          </a:p>
          <a:p>
            <a:pPr lvl="0" marL="970237" indent="-970237" defTabSz="502412">
              <a:spcBef>
                <a:spcPts val="3900"/>
              </a:spcBef>
              <a:buClr>
                <a:srgbClr val="535353"/>
              </a:buClr>
              <a:defRPr sz="1800">
                <a:solidFill>
                  <a:srgbClr val="000000"/>
                </a:solidFill>
              </a:defRPr>
            </a:pPr>
            <a:r>
              <a:rPr sz="3900">
                <a:solidFill>
                  <a:srgbClr val="535353"/>
                </a:solidFill>
              </a:rPr>
              <a:t>Explore biochar as a means to transform agricultural waste while improving soil productivity and sequestering carbon.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535353"/>
      </a:dk1>
      <a:lt1>
        <a:srgbClr val="FFFFFF"/>
      </a:lt1>
      <a:dk2>
        <a:srgbClr val="A7A7A7"/>
      </a:dk2>
      <a:lt2>
        <a:srgbClr val="535353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0053"/>
        </a:solidFill>
        <a:ln w="25400" cap="flat">
          <a:solidFill>
            <a:srgbClr val="78AAB3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8AAB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40053"/>
        </a:solidFill>
        <a:ln w="25400" cap="flat">
          <a:solidFill>
            <a:srgbClr val="78AAB3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8AAB3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Gill Sans Light"/>
            <a:ea typeface="Gill Sans Light"/>
            <a:cs typeface="Gill Sans Light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