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4" r:id="rId6"/>
    <p:sldId id="277" r:id="rId7"/>
    <p:sldId id="278" r:id="rId8"/>
    <p:sldId id="279" r:id="rId9"/>
    <p:sldId id="265" r:id="rId10"/>
    <p:sldId id="268" r:id="rId11"/>
    <p:sldId id="281" r:id="rId12"/>
    <p:sldId id="282" r:id="rId13"/>
    <p:sldId id="270" r:id="rId14"/>
    <p:sldId id="273" r:id="rId15"/>
    <p:sldId id="276" r:id="rId16"/>
    <p:sldId id="275" r:id="rId17"/>
    <p:sldId id="28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C8CC2-7387-4ED5-B0AF-6B8D14FDDD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CD9D3-BF99-4B5C-B9A9-F6C09F0722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D376B-AE76-42B5-B20D-F9CDDA6DB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B830-6258-47B4-8709-0D340DCC28FD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F82E4-C511-4AB5-BABE-7D7EA8DB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47C64-E259-4C4D-9C02-806C32BA9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1C46-3F0C-4A03-B3BC-A8AAAEEC8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5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F410E-7BFC-4A7E-8603-BE531C3A8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211F77-BF4E-4891-86FD-7C8D13A9F7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2A462-B14B-4C47-A8E3-3B3A0129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B830-6258-47B4-8709-0D340DCC28FD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DA40E-B47B-4D65-91C1-AACDDBCEF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EB499-AA7B-41FD-86FF-CC33BB0AF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1C46-3F0C-4A03-B3BC-A8AAAEEC8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D9B1C8-6FE6-4000-9238-8478EF67BB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E127E0-5FDE-4199-A849-CDDB150633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BF6C8-C817-4B93-BAF4-C64C6ACFC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B830-6258-47B4-8709-0D340DCC28FD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50865-B530-40E1-A430-D3570F9C3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C11AB-E14E-4024-9B55-60D86A8A9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1C46-3F0C-4A03-B3BC-A8AAAEEC8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7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22910-EB23-4710-9AFD-1B2AB1159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B3DD-4F24-47CD-9425-790E007E3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5F3B0-399E-45C3-B532-8F8A323A1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B830-6258-47B4-8709-0D340DCC28FD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0B978-750C-42D6-8774-3D16D7173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C3B06-D859-41EA-8272-9EB2E7B0F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1C46-3F0C-4A03-B3BC-A8AAAEEC8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1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2C3E9-A0BC-4953-A70F-23E8395A7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F17A75-2913-4F67-9C4C-B28E2191E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D2798-F20A-4626-94D6-386283817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B830-6258-47B4-8709-0D340DCC28FD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0F6FC-97B4-4C4F-AE91-47C5FC625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E0B0E-80FD-4CAE-AD0B-C091AC0C2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1C46-3F0C-4A03-B3BC-A8AAAEEC8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63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48FB7-059F-406A-A1DB-6EF66CB83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750B1-5AC5-4E51-A205-F9B0932EA7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38C336-6C61-4CDB-9E59-DD5BE7E57B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311F86-C2B3-4594-B010-504DD4BBE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B830-6258-47B4-8709-0D340DCC28FD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D247F9-292E-4CA0-A1F6-3FC84C4E5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FB9433-45A7-4D03-A3A9-A1591CD38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1C46-3F0C-4A03-B3BC-A8AAAEEC8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5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7BFFD-939B-482A-A689-D028DC8A4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9387F-7F39-44EF-9023-12221713A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2A3E83-95B5-4579-BC9F-D1FA593DA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869185-F95F-471E-B485-856BBC76A2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69C330-F1BA-4CE6-B537-B089DBA88C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F2376C-5DC1-4A34-A49D-BCA1F541D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B830-6258-47B4-8709-0D340DCC28FD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23277F-2542-4F42-8521-A4F64F1C3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B9C992-8456-4AF4-9DFE-BE854C285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1C46-3F0C-4A03-B3BC-A8AAAEEC8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3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1A89F-61E3-477D-B1D9-9AD1C4AA4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D538BC-1000-4E2D-8BC5-18944C4B1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B830-6258-47B4-8709-0D340DCC28FD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36F324-3FC8-40AF-BA74-4CC117218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7948E4-EF09-42AE-A3DA-EF6536FE4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1C46-3F0C-4A03-B3BC-A8AAAEEC8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9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6BBFA7-21CA-4AF6-9DB4-AC19801D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B830-6258-47B4-8709-0D340DCC28FD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44EFFB-A988-4B9E-BF51-9B7DFCD60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868541-53A5-4C89-B27B-962C0DBE5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1C46-3F0C-4A03-B3BC-A8AAAEEC8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14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A6F08-7A31-46AB-9B48-EE4573120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63189-2CED-40B9-82C0-6DE5F590F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53DFAC-C59B-444A-B825-CA3B83CFF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6A3FF1-736F-4951-B501-A500EEDDB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B830-6258-47B4-8709-0D340DCC28FD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39AF8-1445-41D7-B444-56B88C1D6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F9341-55BD-46B1-85AF-B02C835C9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1C46-3F0C-4A03-B3BC-A8AAAEEC8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68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9F541-F695-4EE7-A66D-5D82ABF05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305A53-DEDA-4ECF-876A-DB379FDABB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920167-10C5-4B66-94BC-8E26C70A3D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F3A55E-BB00-46D6-8A8A-BD0C24195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B830-6258-47B4-8709-0D340DCC28FD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16CD0-0238-4FF7-B788-40E24B4A3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0138C1-774B-44E3-929C-C62521C34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1C46-3F0C-4A03-B3BC-A8AAAEEC8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04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ED05B2-CC00-4181-B8EB-12F437DA8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3130DD-8C9A-45E8-817C-87554C0D0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B80AA-4037-400B-A2E4-2735DD898C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2B830-6258-47B4-8709-0D340DCC28FD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71232-64C4-441D-838A-3FDB8DE4A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352BE-9DC3-4555-8132-D646CA4509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71C46-3F0C-4A03-B3BC-A8AAAEEC8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0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2008E-1E80-4565-8A86-30958E7529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Hurricane Harvey and the New Urban Economics of Climate Change Adaptation </a:t>
            </a:r>
            <a:r>
              <a:rPr lang="en-US" b="0" dirty="0">
                <a:effectLst/>
              </a:rPr>
              <a:t/>
            </a:r>
            <a:br>
              <a:rPr lang="en-US" b="0" dirty="0">
                <a:effectLst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4BEBB3-D7A5-4BEA-B883-5F98F23C0A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Matthew E. </a:t>
            </a:r>
            <a:r>
              <a:rPr lang="en-US" dirty="0" smtClean="0"/>
              <a:t>Kahn</a:t>
            </a:r>
          </a:p>
          <a:p>
            <a:r>
              <a:rPr lang="en-US" dirty="0" smtClean="0"/>
              <a:t>@mattkahn1966</a:t>
            </a:r>
          </a:p>
          <a:p>
            <a:r>
              <a:rPr lang="en-US" dirty="0" smtClean="0"/>
              <a:t>kahnme@usc.edu</a:t>
            </a:r>
            <a:endParaRPr lang="en-US" dirty="0"/>
          </a:p>
          <a:p>
            <a:r>
              <a:rPr lang="en-US" dirty="0"/>
              <a:t>University of Southern California</a:t>
            </a:r>
          </a:p>
        </p:txBody>
      </p:sp>
    </p:spTree>
    <p:extLst>
      <p:ext uri="{BB962C8B-B14F-4D97-AF65-F5344CB8AC3E}">
        <p14:creationId xmlns:p14="http://schemas.microsoft.com/office/powerpoint/2010/main" val="109576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BFBCB-BF14-4E47-99CD-BD67C1143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Politics and Adaptation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64ABB-B095-479E-BCFA-B49915367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Place based </a:t>
            </a:r>
            <a:r>
              <a:rPr lang="en-US" dirty="0" smtClean="0"/>
              <a:t>congressmen seek infrastructure (ex-ante $) and rebuilding $ (ex-post) for their areas</a:t>
            </a:r>
          </a:p>
          <a:p>
            <a:r>
              <a:rPr lang="en-US" dirty="0" smtClean="0"/>
              <a:t>Two Deadweight losses induced by this activity</a:t>
            </a:r>
            <a:endParaRPr lang="en-US" dirty="0"/>
          </a:p>
          <a:p>
            <a:r>
              <a:rPr lang="en-US" dirty="0" smtClean="0"/>
              <a:t>Distortion in the location decision of people</a:t>
            </a:r>
          </a:p>
          <a:p>
            <a:r>
              <a:rPr lang="en-US" dirty="0" smtClean="0"/>
              <a:t>Standard DWL for paying or this expenditure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4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New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Kerry Smith and I are working on this issue</a:t>
            </a:r>
          </a:p>
          <a:p>
            <a:r>
              <a:rPr lang="en-US" dirty="0" smtClean="0"/>
              <a:t>A benevolent planner would </a:t>
            </a:r>
            <a:r>
              <a:rPr lang="en-US" dirty="0" err="1" smtClean="0"/>
              <a:t>upzone</a:t>
            </a:r>
            <a:r>
              <a:rPr lang="en-US" dirty="0" smtClean="0"/>
              <a:t> on “higher ground” and move urban activity to this area</a:t>
            </a:r>
          </a:p>
          <a:p>
            <a:r>
              <a:rPr lang="en-US" dirty="0" smtClean="0"/>
              <a:t>Taxpayer revolt against subsidizing risky living?</a:t>
            </a:r>
          </a:p>
          <a:p>
            <a:r>
              <a:rPr lang="en-US" dirty="0" smtClean="0"/>
              <a:t>Economic incidence of these implicit subsidies;   home owners (not renters) in these areas</a:t>
            </a:r>
          </a:p>
          <a:p>
            <a:r>
              <a:rPr lang="en-US" dirty="0" smtClean="0"/>
              <a:t>Explicit discussion of property rights in a changing world (climate change shifts the bundled attributes of a given parcel of land)</a:t>
            </a:r>
          </a:p>
          <a:p>
            <a:r>
              <a:rPr lang="en-US" dirty="0" smtClean="0"/>
              <a:t>Are incumbent property owners residual claimants on “bad news”?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36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 Productivity and 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Endogenous adoption of air conditioning (Graff-</a:t>
            </a:r>
            <a:r>
              <a:rPr lang="en-US" dirty="0" err="1" smtClean="0"/>
              <a:t>Zivin</a:t>
            </a:r>
            <a:r>
              <a:rPr lang="en-US" dirty="0" smtClean="0"/>
              <a:t> and Kahn 2016), the most productive firms adopt air conditioning and hence aggregate industrial output is insulated.</a:t>
            </a:r>
          </a:p>
          <a:p>
            <a:endParaRPr lang="en-US" dirty="0"/>
          </a:p>
          <a:p>
            <a:r>
              <a:rPr lang="en-US" dirty="0" smtClean="0"/>
              <a:t>Short run shocks such as oil refining post Harvey --- If disruptions occur, capital will start to move to “higher ground”.  </a:t>
            </a:r>
            <a:r>
              <a:rPr lang="en-US" dirty="0"/>
              <a:t> </a:t>
            </a:r>
            <a:r>
              <a:rPr lang="en-US" dirty="0" smtClean="0"/>
              <a:t> General equilibrium price effects and spread out diversified production shield the macro-economy.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F437D-2726-4146-9015-75A41EDA4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Rising Income </a:t>
            </a:r>
            <a:r>
              <a:rPr lang="en-US" dirty="0"/>
              <a:t>Inequality in </a:t>
            </a:r>
            <a:r>
              <a:rPr lang="en-US" dirty="0" smtClean="0"/>
              <a:t>Houston?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BB5E0-A9E2-4DB5-9B8A-C5D3F3F61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 err="1" smtClean="0"/>
              <a:t>Boustan</a:t>
            </a:r>
            <a:r>
              <a:rPr lang="en-US" dirty="0" smtClean="0"/>
              <a:t> et. al. (2017) , 90 years of natural disasters</a:t>
            </a:r>
          </a:p>
          <a:p>
            <a:r>
              <a:rPr lang="en-US" dirty="0" smtClean="0"/>
              <a:t>When major disasters occur, population shrinks and poverty rate for a county increases.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Poor owners will bear the greatest incidence of the shock.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Poor people live in the highest risk areas and have the fewest adaptation strategies.  The call for universal pre-K and a basic income level (Milton Friedman) become even more important in a world featuring rising climate change risk.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53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BD902-6EC2-4385-8A02-0E16D959F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Urban Competition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CD353-A531-484C-BA8D-7C33CDCA4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Those areas that attract and retain the skilled grow.</a:t>
            </a:r>
          </a:p>
          <a:p>
            <a:r>
              <a:rPr lang="en-US" dirty="0" smtClean="0"/>
              <a:t>Which geographic areas </a:t>
            </a:r>
            <a:r>
              <a:rPr lang="en-US" dirty="0"/>
              <a:t>wins and loses if </a:t>
            </a:r>
            <a:r>
              <a:rPr lang="en-US" dirty="0" smtClean="0"/>
              <a:t>the Houston </a:t>
            </a:r>
            <a:r>
              <a:rPr lang="en-US" dirty="0"/>
              <a:t>region doesn’t compete well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Durable capital </a:t>
            </a:r>
            <a:r>
              <a:rPr lang="en-US" dirty="0" smtClean="0"/>
              <a:t>and </a:t>
            </a:r>
            <a:r>
              <a:rPr lang="en-US" dirty="0" err="1" smtClean="0"/>
              <a:t>Glaeser</a:t>
            </a:r>
            <a:r>
              <a:rPr lang="en-US" dirty="0" smtClean="0"/>
              <a:t> and </a:t>
            </a:r>
            <a:r>
              <a:rPr lang="en-US" dirty="0" err="1" smtClean="0"/>
              <a:t>Gyourko’s</a:t>
            </a:r>
            <a:r>
              <a:rPr lang="en-US" dirty="0" smtClean="0"/>
              <a:t> 2005 JPE paper </a:t>
            </a:r>
            <a:endParaRPr lang="en-US" dirty="0"/>
          </a:p>
          <a:p>
            <a:r>
              <a:rPr lang="en-US" dirty="0" err="1" smtClean="0"/>
              <a:t>Bunten</a:t>
            </a:r>
            <a:r>
              <a:rPr lang="en-US" dirty="0" smtClean="0"/>
              <a:t> and Kahn (2016) and the economics of Lego, decouple capital from land or have a less durable capital stock.</a:t>
            </a:r>
          </a:p>
          <a:p>
            <a:r>
              <a:rPr lang="en-US"/>
              <a:t>Even climate deniers will notice if their area suffers a “brain drain”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48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0AF32-61DA-4492-9300-7503762DD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Tiebout</a:t>
            </a:r>
            <a:r>
              <a:rPr lang="en-US" dirty="0" smtClean="0"/>
              <a:t> Meets Harvey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37125-2514-4367-BCC6-2F09794A9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Open system of cities and system of neighborhoods within cities</a:t>
            </a:r>
          </a:p>
          <a:p>
            <a:r>
              <a:rPr lang="en-US" dirty="0" smtClean="0"/>
              <a:t>Local </a:t>
            </a:r>
            <a:r>
              <a:rPr lang="en-US" dirty="0"/>
              <a:t>homeowners pay for their own defense.</a:t>
            </a:r>
          </a:p>
          <a:p>
            <a:r>
              <a:rPr lang="en-US" dirty="0"/>
              <a:t>Use property taxes to buy property set it aside as wetland to reduce flooding</a:t>
            </a:r>
          </a:p>
          <a:p>
            <a:r>
              <a:rPr lang="en-US" dirty="0" smtClean="0"/>
              <a:t>What happens to those who can’t easily move?  (cheaper rents)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28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D7AE4-D924-44E2-A302-2632E46D0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8F873-A288-495B-B4AB-7AE1603B6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We hold “Undiversified portfolios”</a:t>
            </a:r>
          </a:p>
          <a:p>
            <a:r>
              <a:rPr lang="en-US" dirty="0" smtClean="0"/>
              <a:t>Why?</a:t>
            </a:r>
          </a:p>
          <a:p>
            <a:r>
              <a:rPr lang="en-US" dirty="0" smtClean="0"/>
              <a:t>We have a job in a specific place and own a home and have our friendship networks and past there.</a:t>
            </a:r>
          </a:p>
          <a:p>
            <a:r>
              <a:rPr lang="en-US" dirty="0" smtClean="0"/>
              <a:t>Consider adaptation for an Asst. Prof who rents, she </a:t>
            </a:r>
            <a:r>
              <a:rPr lang="en-US" dirty="0" smtClean="0"/>
              <a:t>does </a:t>
            </a:r>
            <a:r>
              <a:rPr lang="en-US" dirty="0"/>
              <a:t>not bear the incidence of place based shocks.</a:t>
            </a:r>
          </a:p>
          <a:p>
            <a:r>
              <a:rPr lang="en-US" dirty="0"/>
              <a:t>Uncouple shocks to place and urbanites </a:t>
            </a:r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dirty="0" smtClean="0"/>
              <a:t>adapt </a:t>
            </a:r>
            <a:r>
              <a:rPr lang="en-US" dirty="0"/>
              <a:t>more easily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76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“New Economy” and 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“Uber Disaster”;  peer to peer sharing of canoes and other rescue devices</a:t>
            </a:r>
          </a:p>
          <a:p>
            <a:r>
              <a:rPr lang="en-US" dirty="0" smtClean="0"/>
              <a:t>“surge pricing”?  (</a:t>
            </a:r>
            <a:r>
              <a:rPr lang="en-US" dirty="0" err="1" smtClean="0"/>
              <a:t>Titmus</a:t>
            </a:r>
            <a:r>
              <a:rPr lang="en-US" dirty="0" smtClean="0"/>
              <a:t> vs. Hayek)</a:t>
            </a:r>
          </a:p>
          <a:p>
            <a:r>
              <a:rPr lang="en-US" dirty="0" err="1" smtClean="0"/>
              <a:t>AirbNb</a:t>
            </a:r>
            <a:r>
              <a:rPr lang="en-US" dirty="0" smtClean="0"/>
              <a:t> and housing those who have been dislocated</a:t>
            </a:r>
          </a:p>
          <a:p>
            <a:r>
              <a:rPr lang="en-US" dirty="0" smtClean="0"/>
              <a:t>If the poor cannot afford this,  crowdsourcing rescues and financing them.</a:t>
            </a:r>
          </a:p>
          <a:p>
            <a:r>
              <a:rPr lang="en-US" dirty="0" smtClean="0"/>
              <a:t>Forget “</a:t>
            </a:r>
            <a:r>
              <a:rPr lang="en-US" dirty="0" err="1" smtClean="0"/>
              <a:t>egames</a:t>
            </a:r>
            <a:r>
              <a:rPr lang="en-US" dirty="0" smtClean="0"/>
              <a:t>”, now the unaffected areas can actively help as a crisis ensues.</a:t>
            </a:r>
          </a:p>
          <a:p>
            <a:r>
              <a:rPr lang="en-US" dirty="0" smtClean="0"/>
              <a:t>The allocation of scarce resources to save lives during an increasingly risk time.</a:t>
            </a:r>
          </a:p>
          <a:p>
            <a:r>
              <a:rPr lang="en-US" dirty="0"/>
              <a:t>Catastrophe bonds and risk rated </a:t>
            </a:r>
            <a:r>
              <a:rPr lang="en-US" dirty="0" smtClean="0"/>
              <a:t>insurance by land parcel </a:t>
            </a:r>
            <a:endParaRPr lang="en-US" dirty="0"/>
          </a:p>
          <a:p>
            <a:r>
              <a:rPr lang="en-US" dirty="0"/>
              <a:t>Kahn, Jones and Nolan (2017 Harvard Business Review)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67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28A26-E972-4B91-A356-F6164354D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2C86D-353F-470A-8C56-52F146A52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 smtClean="0"/>
              <a:t>Urban resilience as an attribute of urban quality of life, </a:t>
            </a:r>
          </a:p>
          <a:p>
            <a:r>
              <a:rPr lang="en-US" dirty="0" smtClean="0"/>
              <a:t>my 2010 </a:t>
            </a:r>
            <a:r>
              <a:rPr lang="en-US" dirty="0" err="1" smtClean="0"/>
              <a:t>Climatopolis</a:t>
            </a:r>
            <a:r>
              <a:rPr lang="en-US" dirty="0" smtClean="0"/>
              <a:t> book</a:t>
            </a:r>
          </a:p>
          <a:p>
            <a:r>
              <a:rPr lang="en-US" dirty="0" smtClean="0"/>
              <a:t>My 2015 paper “Cities and the Environment” (joint with Walsh)</a:t>
            </a:r>
          </a:p>
          <a:p>
            <a:r>
              <a:rPr lang="en-US" dirty="0" smtClean="0"/>
              <a:t>When 11 trillion gallons of water land in a small geographic space, implications for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Fatality risk</a:t>
            </a:r>
          </a:p>
          <a:p>
            <a:pPr lvl="1"/>
            <a:r>
              <a:rPr lang="en-US" dirty="0" smtClean="0"/>
              <a:t>Damage to the capital stock</a:t>
            </a:r>
          </a:p>
          <a:p>
            <a:pPr lvl="1"/>
            <a:r>
              <a:rPr lang="en-US" dirty="0" smtClean="0"/>
              <a:t>Damage to local productivity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88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11447-7E33-4ECE-B00A-89DCB4B4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Adapting to Fat </a:t>
            </a:r>
            <a:r>
              <a:rPr lang="en-US" dirty="0"/>
              <a:t>Tail Risk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54F50-F19F-4045-8230-C2AEB99A7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Hurricane Harvey is a leading example of a shocking </a:t>
            </a:r>
            <a:r>
              <a:rPr lang="en-US" dirty="0" smtClean="0"/>
              <a:t>event</a:t>
            </a:r>
            <a:endParaRPr lang="en-US" dirty="0"/>
          </a:p>
          <a:p>
            <a:r>
              <a:rPr lang="en-US" dirty="0"/>
              <a:t>11 trillion gallons of water falling in </a:t>
            </a:r>
            <a:r>
              <a:rPr lang="en-US" dirty="0" smtClean="0"/>
              <a:t>less than 1 week</a:t>
            </a:r>
            <a:endParaRPr lang="en-US" dirty="0"/>
          </a:p>
          <a:p>
            <a:r>
              <a:rPr lang="en-US" dirty="0"/>
              <a:t>Weitzman’s work on fat tail </a:t>
            </a:r>
            <a:r>
              <a:rPr lang="en-US" dirty="0" smtClean="0"/>
              <a:t>events features no </a:t>
            </a:r>
            <a:r>
              <a:rPr lang="en-US" dirty="0"/>
              <a:t>spatial adjustment </a:t>
            </a:r>
            <a:r>
              <a:rPr lang="en-US" dirty="0" smtClean="0"/>
              <a:t>margins, assumes away a huge # of adaptation margins</a:t>
            </a:r>
            <a:endParaRPr lang="en-US" dirty="0"/>
          </a:p>
          <a:p>
            <a:r>
              <a:rPr lang="en-US" dirty="0"/>
              <a:t>Shocks occur to places</a:t>
            </a:r>
          </a:p>
          <a:p>
            <a:pPr lvl="1"/>
            <a:r>
              <a:rPr lang="en-US" dirty="0"/>
              <a:t>General equilibrium effects</a:t>
            </a:r>
          </a:p>
          <a:p>
            <a:pPr lvl="1"/>
            <a:r>
              <a:rPr lang="en-US" dirty="0"/>
              <a:t>Shocks are partially anticipated</a:t>
            </a:r>
          </a:p>
          <a:p>
            <a:pPr lvl="1"/>
            <a:r>
              <a:rPr lang="en-US" dirty="0"/>
              <a:t>We are risk averse</a:t>
            </a:r>
          </a:p>
          <a:p>
            <a:pPr lvl="1"/>
            <a:r>
              <a:rPr lang="en-US" dirty="0"/>
              <a:t>Many of us know that we don’t know what Mother Nature will throw at us</a:t>
            </a:r>
          </a:p>
        </p:txBody>
      </p:sp>
    </p:spTree>
    <p:extLst>
      <p:ext uri="{BB962C8B-B14F-4D97-AF65-F5344CB8AC3E}">
        <p14:creationId xmlns:p14="http://schemas.microsoft.com/office/powerpoint/2010/main" val="377541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64A46-8B98-4DED-92E7-081298778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Harvey’s Low </a:t>
            </a:r>
            <a:r>
              <a:rPr lang="en-US" dirty="0"/>
              <a:t>Death </a:t>
            </a:r>
            <a:r>
              <a:rPr lang="en-US" dirty="0" smtClean="0"/>
              <a:t>Rate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C4760-883D-4DB3-96F6-8D41C825A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10 million people in the affected area and 80 deaths  </a:t>
            </a:r>
            <a:endParaRPr lang="en-US" dirty="0" smtClean="0"/>
          </a:p>
          <a:p>
            <a:r>
              <a:rPr lang="en-US" dirty="0" smtClean="0"/>
              <a:t>My </a:t>
            </a:r>
            <a:r>
              <a:rPr lang="en-US" dirty="0"/>
              <a:t>2005 RESTAT paper the Death Toll from Natural </a:t>
            </a:r>
            <a:r>
              <a:rPr lang="en-US" dirty="0" smtClean="0"/>
              <a:t>Disasters</a:t>
            </a:r>
          </a:p>
          <a:p>
            <a:r>
              <a:rPr lang="en-US" dirty="0" smtClean="0"/>
              <a:t>Why </a:t>
            </a:r>
            <a:r>
              <a:rPr lang="en-US" dirty="0"/>
              <a:t>were </a:t>
            </a:r>
            <a:r>
              <a:rPr lang="en-US" dirty="0" smtClean="0"/>
              <a:t>there so </a:t>
            </a:r>
            <a:r>
              <a:rPr lang="en-US" dirty="0"/>
              <a:t>few fatalities</a:t>
            </a:r>
            <a:r>
              <a:rPr lang="en-US" dirty="0" smtClean="0"/>
              <a:t>?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 role of self protection such as evacuation</a:t>
            </a:r>
          </a:p>
          <a:p>
            <a:pPr lvl="1"/>
            <a:r>
              <a:rPr lang="en-US" dirty="0" smtClean="0"/>
              <a:t>The role of cell phones and directed search by first responders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30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A2436-A5E6-4F22-B3E4-D1F4170D8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Adapting to Terrorism vs. Natural </a:t>
            </a:r>
            <a:r>
              <a:rPr lang="en-US" dirty="0" smtClean="0"/>
              <a:t>Disasters (Kahn 2015)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8B7E5-9AAF-4EA6-B4D2-3857897D0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Geographic </a:t>
            </a:r>
            <a:r>
              <a:rPr lang="en-US" dirty="0"/>
              <a:t>Persistence to </a:t>
            </a:r>
            <a:r>
              <a:rPr lang="en-US" dirty="0" smtClean="0"/>
              <a:t>natural disaster shocks </a:t>
            </a:r>
            <a:endParaRPr lang="en-US" dirty="0"/>
          </a:p>
          <a:p>
            <a:r>
              <a:rPr lang="en-US" dirty="0" smtClean="0"/>
              <a:t>Rational terrorist is more strategic and chooses targets at random so that we cannot prepare</a:t>
            </a:r>
          </a:p>
          <a:p>
            <a:r>
              <a:rPr lang="en-US" dirty="0" smtClean="0"/>
              <a:t>Spatial predictability of Mother Nature leads to capitalization of risk into real estate prices (implications for the poor!)</a:t>
            </a:r>
          </a:p>
          <a:p>
            <a:r>
              <a:rPr lang="en-US" dirty="0" smtClean="0"/>
              <a:t>Spatial predictability --- implications for insurance risk pricing and encouraging self protection </a:t>
            </a:r>
          </a:p>
          <a:p>
            <a:r>
              <a:rPr lang="en-US" dirty="0" smtClean="0"/>
              <a:t>Implications for infrastructure and zoning codes and density zoning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31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Cities as Bundles of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you met a space alien, how would you describe “Houston”?</a:t>
            </a:r>
          </a:p>
          <a:p>
            <a:r>
              <a:rPr lang="en-US" dirty="0" smtClean="0"/>
              <a:t>Employment base, climate, home prices, culture, humidity, history, food</a:t>
            </a:r>
          </a:p>
          <a:p>
            <a:r>
              <a:rPr lang="en-US" dirty="0" smtClean="0"/>
              <a:t>Houston is known for energy, Republicans, cheap housing, humidity, and flooding.</a:t>
            </a:r>
          </a:p>
          <a:p>
            <a:r>
              <a:rPr lang="en-US" dirty="0" smtClean="0"/>
              <a:t>Houston = the “American Dream”?  For some “yes”, for others “no”</a:t>
            </a:r>
          </a:p>
          <a:p>
            <a:r>
              <a:rPr lang="en-US" dirty="0" smtClean="0"/>
              <a:t>We are diverse and we vote with our feet</a:t>
            </a:r>
          </a:p>
          <a:p>
            <a:r>
              <a:rPr lang="en-US" dirty="0" smtClean="0"/>
              <a:t>Houston attracts people who want cheap large homes.</a:t>
            </a:r>
          </a:p>
          <a:p>
            <a:r>
              <a:rPr lang="en-US" dirty="0" smtClean="0"/>
              <a:t>Millions have chosen to live there rather than San Francisco.</a:t>
            </a:r>
          </a:p>
          <a:p>
            <a:r>
              <a:rPr lang="en-US" dirty="0" smtClean="0"/>
              <a:t>Does Harvey “change things”?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10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14E5C-9403-4B02-A417-F30C5EC69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Paul Krugman on </a:t>
            </a:r>
            <a:r>
              <a:rPr lang="en-US" dirty="0" smtClean="0"/>
              <a:t>9/3/2017, Houston= Sprawl</a:t>
            </a:r>
            <a:endParaRPr lang="en-US" dirty="0"/>
          </a:p>
        </p:txBody>
      </p:sp>
      <p:pic>
        <p:nvPicPr>
          <p:cNvPr id="1026" name="Picture 2" descr="https://pbs.twimg.com/media/DIzkL0VUQAA3t0D.jpg:large">
            <a:extLst>
              <a:ext uri="{FF2B5EF4-FFF2-40B4-BE49-F238E27FC236}">
                <a16:creationId xmlns:a16="http://schemas.microsoft.com/office/drawing/2014/main" id="{EB2C1330-2D12-4381-9A03-71C8A154C8C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597" y="1825625"/>
            <a:ext cx="5824806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0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B157B-6A72-485B-88DE-56A21C55A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Sprawl = Private Benefits but Social Costs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5AF38-9735-48F7-8A31-3D1CEC547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Houston has chosen to sprawl and to have more single family homes than San Francisco</a:t>
            </a:r>
          </a:p>
          <a:p>
            <a:r>
              <a:rPr lang="en-US" dirty="0" smtClean="0"/>
              <a:t>Paul Krugman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This has had the unintended consequence of raising flooding risk</a:t>
            </a:r>
          </a:p>
          <a:p>
            <a:r>
              <a:rPr lang="en-US" dirty="0" smtClean="0"/>
              <a:t>By how much? </a:t>
            </a:r>
          </a:p>
          <a:p>
            <a:r>
              <a:rPr lang="en-US" dirty="0" smtClean="0"/>
              <a:t>Household </a:t>
            </a:r>
            <a:r>
              <a:rPr lang="en-US" dirty="0" smtClean="0"/>
              <a:t>Willingness to pay  </a:t>
            </a:r>
            <a:r>
              <a:rPr lang="en-US" dirty="0" smtClean="0"/>
              <a:t>for </a:t>
            </a:r>
            <a:r>
              <a:rPr lang="en-US" dirty="0" smtClean="0"/>
              <a:t>Single family homes </a:t>
            </a:r>
            <a:r>
              <a:rPr lang="en-US" dirty="0" smtClean="0"/>
              <a:t>vs. an apartment in </a:t>
            </a:r>
            <a:r>
              <a:rPr lang="en-US" dirty="0" smtClean="0"/>
              <a:t>multi-family housing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2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F8D31-9534-4F48-8F49-0F0C4ABAF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We Keep Rebuilding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A3CFA-D49F-4DAA-992F-0BEEE01E6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we learn from our mistakes?  (behavioral economics and adaptation)</a:t>
            </a:r>
            <a:endParaRPr lang="en-US" dirty="0"/>
          </a:p>
          <a:p>
            <a:r>
              <a:rPr lang="en-US" dirty="0"/>
              <a:t>Benefits of rebuilding,  middle class housing that is cheap</a:t>
            </a:r>
          </a:p>
          <a:p>
            <a:r>
              <a:rPr lang="en-US" dirty="0"/>
              <a:t>No free lunch</a:t>
            </a:r>
          </a:p>
          <a:p>
            <a:r>
              <a:rPr lang="en-US" dirty="0"/>
              <a:t>Externality imposed on others;  wetlands </a:t>
            </a:r>
            <a:r>
              <a:rPr lang="en-US" dirty="0" smtClean="0"/>
              <a:t>converted </a:t>
            </a:r>
            <a:r>
              <a:rPr lang="en-US" dirty="0"/>
              <a:t>into concrete imposes flood risk on all, how big is this externality?</a:t>
            </a:r>
          </a:p>
          <a:p>
            <a:r>
              <a:rPr lang="en-US" dirty="0" smtClean="0"/>
              <a:t>private land trusts could purchase flood plain land and set it aside as wetland parks,  reduce flood risk by x%.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70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1070</Words>
  <Application>Microsoft Office PowerPoint</Application>
  <PresentationFormat>Widescreen</PresentationFormat>
  <Paragraphs>120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       Hurricane Harvey and the New Urban Economics of Climate Change Adaptation  </vt:lpstr>
      <vt:lpstr>Introduction </vt:lpstr>
      <vt:lpstr>Adapting to Fat Tail Risk </vt:lpstr>
      <vt:lpstr>Harvey’s Low Death Rate</vt:lpstr>
      <vt:lpstr>Adapting to Terrorism vs. Natural Disasters (Kahn 2015)</vt:lpstr>
      <vt:lpstr>Cities as Bundles of Attributes</vt:lpstr>
      <vt:lpstr>Paul Krugman on 9/3/2017, Houston= Sprawl</vt:lpstr>
      <vt:lpstr>Sprawl = Private Benefits but Social Costs</vt:lpstr>
      <vt:lpstr>But We Keep Rebuilding</vt:lpstr>
      <vt:lpstr>Politics and Adaptation </vt:lpstr>
      <vt:lpstr>My New Work</vt:lpstr>
      <vt:lpstr>Urban Productivity and Climate Change</vt:lpstr>
      <vt:lpstr>Rising Income Inequality in Houston?</vt:lpstr>
      <vt:lpstr>Urban Competition </vt:lpstr>
      <vt:lpstr>Tiebout Meets Harvey</vt:lpstr>
      <vt:lpstr>Conclusion</vt:lpstr>
      <vt:lpstr>The “New Economy” and Adaptation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Economic Incidence of Hurricane Harvey:  Lessons from Urban Economics</dc:title>
  <dc:creator>Matthew Kahn</dc:creator>
  <cp:lastModifiedBy>UIAA</cp:lastModifiedBy>
  <cp:revision>26</cp:revision>
  <dcterms:created xsi:type="dcterms:W3CDTF">2017-09-03T23:21:48Z</dcterms:created>
  <dcterms:modified xsi:type="dcterms:W3CDTF">2017-09-20T18:27:25Z</dcterms:modified>
</cp:coreProperties>
</file>