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58" r:id="rId3"/>
    <p:sldId id="259" r:id="rId4"/>
    <p:sldId id="269" r:id="rId5"/>
    <p:sldId id="261" r:id="rId6"/>
    <p:sldId id="260" r:id="rId7"/>
    <p:sldId id="267" r:id="rId8"/>
    <p:sldId id="257" r:id="rId9"/>
    <p:sldId id="262" r:id="rId10"/>
    <p:sldId id="265" r:id="rId11"/>
    <p:sldId id="266" r:id="rId12"/>
    <p:sldId id="271" r:id="rId13"/>
    <p:sldId id="268" r:id="rId14"/>
    <p:sldId id="270" r:id="rId15"/>
    <p:sldId id="283" r:id="rId16"/>
    <p:sldId id="274" r:id="rId17"/>
    <p:sldId id="288" r:id="rId18"/>
    <p:sldId id="276" r:id="rId19"/>
    <p:sldId id="287" r:id="rId20"/>
    <p:sldId id="284" r:id="rId21"/>
    <p:sldId id="285" r:id="rId22"/>
    <p:sldId id="286" r:id="rId23"/>
    <p:sldId id="282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5"/>
  </p:normalViewPr>
  <p:slideViewPr>
    <p:cSldViewPr>
      <p:cViewPr varScale="1">
        <p:scale>
          <a:sx n="89" d="100"/>
          <a:sy n="89" d="100"/>
        </p:scale>
        <p:origin x="174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metcalf\Desktop\UCIC%20Trip\SCC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metcalf\Desktop\UCIC%20Trip\Rausch2015NTJ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metcalf\Desktop\UCIC%20Trip\SC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350045987841"/>
          <c:y val="0.0328318913839474"/>
          <c:w val="0.818993258855464"/>
          <c:h val="0.788357878876251"/>
        </c:manualLayout>
      </c:layout>
      <c:lineChart>
        <c:grouping val="standard"/>
        <c:varyColors val="0"/>
        <c:ser>
          <c:idx val="0"/>
          <c:order val="0"/>
          <c:tx>
            <c:v>5%</c:v>
          </c:tx>
          <c:marker>
            <c:symbol val="none"/>
          </c:marker>
          <c:cat>
            <c:numRef>
              <c:f>SCC!$A$8:$A$42</c:f>
              <c:numCache>
                <c:formatCode>###0;###0</c:formatCode>
                <c:ptCount val="35"/>
                <c:pt idx="0">
                  <c:v>2016.0</c:v>
                </c:pt>
                <c:pt idx="1">
                  <c:v>2017.0</c:v>
                </c:pt>
                <c:pt idx="2">
                  <c:v>2018.0</c:v>
                </c:pt>
                <c:pt idx="3">
                  <c:v>2019.0</c:v>
                </c:pt>
                <c:pt idx="4">
                  <c:v>2020.0</c:v>
                </c:pt>
                <c:pt idx="5">
                  <c:v>2021.0</c:v>
                </c:pt>
                <c:pt idx="6">
                  <c:v>2022.0</c:v>
                </c:pt>
                <c:pt idx="7">
                  <c:v>2023.0</c:v>
                </c:pt>
                <c:pt idx="8">
                  <c:v>2024.0</c:v>
                </c:pt>
                <c:pt idx="9">
                  <c:v>2025.0</c:v>
                </c:pt>
                <c:pt idx="10">
                  <c:v>2026.0</c:v>
                </c:pt>
                <c:pt idx="11">
                  <c:v>2027.0</c:v>
                </c:pt>
                <c:pt idx="12">
                  <c:v>2028.0</c:v>
                </c:pt>
                <c:pt idx="13">
                  <c:v>2029.0</c:v>
                </c:pt>
                <c:pt idx="14">
                  <c:v>2030.0</c:v>
                </c:pt>
                <c:pt idx="15">
                  <c:v>2031.0</c:v>
                </c:pt>
                <c:pt idx="16">
                  <c:v>2032.0</c:v>
                </c:pt>
                <c:pt idx="17">
                  <c:v>2033.0</c:v>
                </c:pt>
                <c:pt idx="18">
                  <c:v>2034.0</c:v>
                </c:pt>
                <c:pt idx="19">
                  <c:v>2035.0</c:v>
                </c:pt>
                <c:pt idx="20">
                  <c:v>2036.0</c:v>
                </c:pt>
                <c:pt idx="21">
                  <c:v>2037.0</c:v>
                </c:pt>
                <c:pt idx="22">
                  <c:v>2038.0</c:v>
                </c:pt>
                <c:pt idx="23">
                  <c:v>2039.0</c:v>
                </c:pt>
                <c:pt idx="24">
                  <c:v>2040.0</c:v>
                </c:pt>
                <c:pt idx="25">
                  <c:v>2041.0</c:v>
                </c:pt>
                <c:pt idx="26">
                  <c:v>2042.0</c:v>
                </c:pt>
                <c:pt idx="27">
                  <c:v>2043.0</c:v>
                </c:pt>
                <c:pt idx="28">
                  <c:v>2044.0</c:v>
                </c:pt>
                <c:pt idx="29">
                  <c:v>2045.0</c:v>
                </c:pt>
                <c:pt idx="30">
                  <c:v>2046.0</c:v>
                </c:pt>
                <c:pt idx="31">
                  <c:v>2047.0</c:v>
                </c:pt>
                <c:pt idx="32">
                  <c:v>2048.0</c:v>
                </c:pt>
                <c:pt idx="33">
                  <c:v>2049.0</c:v>
                </c:pt>
                <c:pt idx="34">
                  <c:v>2050.0</c:v>
                </c:pt>
              </c:numCache>
            </c:numRef>
          </c:cat>
          <c:val>
            <c:numRef>
              <c:f>SCC!$B$8:$B$42</c:f>
              <c:numCache>
                <c:formatCode>###0;###0</c:formatCode>
                <c:ptCount val="35"/>
                <c:pt idx="0">
                  <c:v>12.0</c:v>
                </c:pt>
                <c:pt idx="1">
                  <c:v>12.0</c:v>
                </c:pt>
                <c:pt idx="2">
                  <c:v>12.0</c:v>
                </c:pt>
                <c:pt idx="3">
                  <c:v>12.0</c:v>
                </c:pt>
                <c:pt idx="4">
                  <c:v>12.0</c:v>
                </c:pt>
                <c:pt idx="5">
                  <c:v>12.0</c:v>
                </c:pt>
                <c:pt idx="6">
                  <c:v>13.0</c:v>
                </c:pt>
                <c:pt idx="7">
                  <c:v>13.0</c:v>
                </c:pt>
                <c:pt idx="8">
                  <c:v>14.0</c:v>
                </c:pt>
                <c:pt idx="9">
                  <c:v>14.0</c:v>
                </c:pt>
                <c:pt idx="10">
                  <c:v>15.0</c:v>
                </c:pt>
                <c:pt idx="11">
                  <c:v>15.0</c:v>
                </c:pt>
                <c:pt idx="12">
                  <c:v>15.0</c:v>
                </c:pt>
                <c:pt idx="13">
                  <c:v>16.0</c:v>
                </c:pt>
                <c:pt idx="14">
                  <c:v>16.0</c:v>
                </c:pt>
                <c:pt idx="15">
                  <c:v>17.0</c:v>
                </c:pt>
                <c:pt idx="16">
                  <c:v>17.0</c:v>
                </c:pt>
                <c:pt idx="17">
                  <c:v>18.0</c:v>
                </c:pt>
                <c:pt idx="18">
                  <c:v>18.0</c:v>
                </c:pt>
                <c:pt idx="19">
                  <c:v>19.0</c:v>
                </c:pt>
                <c:pt idx="20">
                  <c:v>19.0</c:v>
                </c:pt>
                <c:pt idx="21">
                  <c:v>20.0</c:v>
                </c:pt>
                <c:pt idx="22">
                  <c:v>20.0</c:v>
                </c:pt>
                <c:pt idx="23">
                  <c:v>21.0</c:v>
                </c:pt>
                <c:pt idx="24">
                  <c:v>21.0</c:v>
                </c:pt>
                <c:pt idx="25">
                  <c:v>22.0</c:v>
                </c:pt>
                <c:pt idx="26">
                  <c:v>22.0</c:v>
                </c:pt>
                <c:pt idx="27">
                  <c:v>23.0</c:v>
                </c:pt>
                <c:pt idx="28">
                  <c:v>23.0</c:v>
                </c:pt>
                <c:pt idx="29">
                  <c:v>24.0</c:v>
                </c:pt>
                <c:pt idx="30">
                  <c:v>24.0</c:v>
                </c:pt>
                <c:pt idx="31">
                  <c:v>25.0</c:v>
                </c:pt>
                <c:pt idx="32">
                  <c:v>25.0</c:v>
                </c:pt>
                <c:pt idx="33">
                  <c:v>26.0</c:v>
                </c:pt>
                <c:pt idx="34">
                  <c:v>26.0</c:v>
                </c:pt>
              </c:numCache>
            </c:numRef>
          </c:val>
          <c:smooth val="0"/>
        </c:ser>
        <c:ser>
          <c:idx val="1"/>
          <c:order val="1"/>
          <c:tx>
            <c:v>3%</c:v>
          </c:tx>
          <c:marker>
            <c:symbol val="none"/>
          </c:marker>
          <c:val>
            <c:numRef>
              <c:f>SCC!$C$8:$C$42</c:f>
              <c:numCache>
                <c:formatCode>###0;###0</c:formatCode>
                <c:ptCount val="35"/>
                <c:pt idx="0">
                  <c:v>38.0</c:v>
                </c:pt>
                <c:pt idx="1">
                  <c:v>39.0</c:v>
                </c:pt>
                <c:pt idx="2">
                  <c:v>40.0</c:v>
                </c:pt>
                <c:pt idx="3">
                  <c:v>42.0</c:v>
                </c:pt>
                <c:pt idx="4">
                  <c:v>43.0</c:v>
                </c:pt>
                <c:pt idx="5">
                  <c:v>43.0</c:v>
                </c:pt>
                <c:pt idx="6">
                  <c:v>44.0</c:v>
                </c:pt>
                <c:pt idx="7">
                  <c:v>45.0</c:v>
                </c:pt>
                <c:pt idx="8">
                  <c:v>46.0</c:v>
                </c:pt>
                <c:pt idx="9">
                  <c:v>47.0</c:v>
                </c:pt>
                <c:pt idx="10">
                  <c:v>48.0</c:v>
                </c:pt>
                <c:pt idx="11">
                  <c:v>49.0</c:v>
                </c:pt>
                <c:pt idx="12">
                  <c:v>50.0</c:v>
                </c:pt>
                <c:pt idx="13">
                  <c:v>51.0</c:v>
                </c:pt>
                <c:pt idx="14">
                  <c:v>52.0</c:v>
                </c:pt>
                <c:pt idx="15">
                  <c:v>52.0</c:v>
                </c:pt>
                <c:pt idx="16">
                  <c:v>53.0</c:v>
                </c:pt>
                <c:pt idx="17">
                  <c:v>54.0</c:v>
                </c:pt>
                <c:pt idx="18">
                  <c:v>55.0</c:v>
                </c:pt>
                <c:pt idx="19">
                  <c:v>56.0</c:v>
                </c:pt>
                <c:pt idx="20">
                  <c:v>57.0</c:v>
                </c:pt>
                <c:pt idx="21">
                  <c:v>58.0</c:v>
                </c:pt>
                <c:pt idx="22">
                  <c:v>59.0</c:v>
                </c:pt>
                <c:pt idx="23">
                  <c:v>60.0</c:v>
                </c:pt>
                <c:pt idx="24">
                  <c:v>61.0</c:v>
                </c:pt>
                <c:pt idx="25">
                  <c:v>62.0</c:v>
                </c:pt>
                <c:pt idx="26">
                  <c:v>63.0</c:v>
                </c:pt>
                <c:pt idx="27">
                  <c:v>64.0</c:v>
                </c:pt>
                <c:pt idx="28">
                  <c:v>65.0</c:v>
                </c:pt>
                <c:pt idx="29">
                  <c:v>66.0</c:v>
                </c:pt>
                <c:pt idx="30">
                  <c:v>67.0</c:v>
                </c:pt>
                <c:pt idx="31">
                  <c:v>68.0</c:v>
                </c:pt>
                <c:pt idx="32">
                  <c:v>69.0</c:v>
                </c:pt>
                <c:pt idx="33">
                  <c:v>70.0</c:v>
                </c:pt>
                <c:pt idx="34">
                  <c:v>71.0</c:v>
                </c:pt>
              </c:numCache>
            </c:numRef>
          </c:val>
          <c:smooth val="0"/>
        </c:ser>
        <c:ser>
          <c:idx val="2"/>
          <c:order val="2"/>
          <c:tx>
            <c:v>2.50%</c:v>
          </c:tx>
          <c:marker>
            <c:symbol val="none"/>
          </c:marker>
          <c:val>
            <c:numRef>
              <c:f>SCC!$D$8:$D$42</c:f>
              <c:numCache>
                <c:formatCode>###0;###0</c:formatCode>
                <c:ptCount val="35"/>
                <c:pt idx="0">
                  <c:v>59.0</c:v>
                </c:pt>
                <c:pt idx="1">
                  <c:v>60.0</c:v>
                </c:pt>
                <c:pt idx="2">
                  <c:v>61.0</c:v>
                </c:pt>
                <c:pt idx="3">
                  <c:v>62.0</c:v>
                </c:pt>
                <c:pt idx="4">
                  <c:v>64.0</c:v>
                </c:pt>
                <c:pt idx="5">
                  <c:v>65.0</c:v>
                </c:pt>
                <c:pt idx="6">
                  <c:v>66.0</c:v>
                </c:pt>
                <c:pt idx="7">
                  <c:v>67.0</c:v>
                </c:pt>
                <c:pt idx="8">
                  <c:v>68.0</c:v>
                </c:pt>
                <c:pt idx="9">
                  <c:v>69.0</c:v>
                </c:pt>
                <c:pt idx="10">
                  <c:v>70.0</c:v>
                </c:pt>
                <c:pt idx="11">
                  <c:v>71.0</c:v>
                </c:pt>
                <c:pt idx="12">
                  <c:v>72.0</c:v>
                </c:pt>
                <c:pt idx="13">
                  <c:v>73.0</c:v>
                </c:pt>
                <c:pt idx="14">
                  <c:v>75.0</c:v>
                </c:pt>
                <c:pt idx="15">
                  <c:v>76.0</c:v>
                </c:pt>
                <c:pt idx="16">
                  <c:v>77.0</c:v>
                </c:pt>
                <c:pt idx="17">
                  <c:v>78.0</c:v>
                </c:pt>
                <c:pt idx="18">
                  <c:v>79.0</c:v>
                </c:pt>
                <c:pt idx="19">
                  <c:v>80.0</c:v>
                </c:pt>
                <c:pt idx="20">
                  <c:v>81.0</c:v>
                </c:pt>
                <c:pt idx="21">
                  <c:v>83.0</c:v>
                </c:pt>
                <c:pt idx="22">
                  <c:v>84.0</c:v>
                </c:pt>
                <c:pt idx="23">
                  <c:v>85.0</c:v>
                </c:pt>
                <c:pt idx="24">
                  <c:v>86.0</c:v>
                </c:pt>
                <c:pt idx="25">
                  <c:v>87.0</c:v>
                </c:pt>
                <c:pt idx="26">
                  <c:v>88.0</c:v>
                </c:pt>
                <c:pt idx="27">
                  <c:v>89.0</c:v>
                </c:pt>
                <c:pt idx="28">
                  <c:v>90.0</c:v>
                </c:pt>
                <c:pt idx="29">
                  <c:v>92.0</c:v>
                </c:pt>
                <c:pt idx="30">
                  <c:v>93.0</c:v>
                </c:pt>
                <c:pt idx="31">
                  <c:v>94.0</c:v>
                </c:pt>
                <c:pt idx="32">
                  <c:v>95.0</c:v>
                </c:pt>
                <c:pt idx="33">
                  <c:v>96.0</c:v>
                </c:pt>
                <c:pt idx="34">
                  <c:v>97.0</c:v>
                </c:pt>
              </c:numCache>
            </c:numRef>
          </c:val>
          <c:smooth val="0"/>
        </c:ser>
        <c:ser>
          <c:idx val="3"/>
          <c:order val="3"/>
          <c:tx>
            <c:v>3% (high)</c:v>
          </c:tx>
          <c:marker>
            <c:symbol val="none"/>
          </c:marker>
          <c:val>
            <c:numRef>
              <c:f>SCC!$E$8:$E$42</c:f>
              <c:numCache>
                <c:formatCode>###0;###0</c:formatCode>
                <c:ptCount val="35"/>
                <c:pt idx="0">
                  <c:v>112.0</c:v>
                </c:pt>
                <c:pt idx="1">
                  <c:v>116.0</c:v>
                </c:pt>
                <c:pt idx="2">
                  <c:v>120.0</c:v>
                </c:pt>
                <c:pt idx="3">
                  <c:v>124.0</c:v>
                </c:pt>
                <c:pt idx="4">
                  <c:v>128.0</c:v>
                </c:pt>
                <c:pt idx="5">
                  <c:v>131.0</c:v>
                </c:pt>
                <c:pt idx="6">
                  <c:v>134.0</c:v>
                </c:pt>
                <c:pt idx="7">
                  <c:v>137.0</c:v>
                </c:pt>
                <c:pt idx="8">
                  <c:v>140.0</c:v>
                </c:pt>
                <c:pt idx="9">
                  <c:v>143.0</c:v>
                </c:pt>
                <c:pt idx="10">
                  <c:v>146.0</c:v>
                </c:pt>
                <c:pt idx="11">
                  <c:v>149.0</c:v>
                </c:pt>
                <c:pt idx="12">
                  <c:v>152.0</c:v>
                </c:pt>
                <c:pt idx="13">
                  <c:v>155.0</c:v>
                </c:pt>
                <c:pt idx="14">
                  <c:v>159.0</c:v>
                </c:pt>
                <c:pt idx="15">
                  <c:v>162.0</c:v>
                </c:pt>
                <c:pt idx="16">
                  <c:v>165.0</c:v>
                </c:pt>
                <c:pt idx="17">
                  <c:v>168.0</c:v>
                </c:pt>
                <c:pt idx="18">
                  <c:v>172.0</c:v>
                </c:pt>
                <c:pt idx="19">
                  <c:v>175.0</c:v>
                </c:pt>
                <c:pt idx="20">
                  <c:v>178.0</c:v>
                </c:pt>
                <c:pt idx="21">
                  <c:v>181.0</c:v>
                </c:pt>
                <c:pt idx="22">
                  <c:v>185.0</c:v>
                </c:pt>
                <c:pt idx="23">
                  <c:v>188.0</c:v>
                </c:pt>
                <c:pt idx="24">
                  <c:v>191.0</c:v>
                </c:pt>
                <c:pt idx="25">
                  <c:v>194.0</c:v>
                </c:pt>
                <c:pt idx="26">
                  <c:v>197.0</c:v>
                </c:pt>
                <c:pt idx="27">
                  <c:v>200.0</c:v>
                </c:pt>
                <c:pt idx="28">
                  <c:v>203.0</c:v>
                </c:pt>
                <c:pt idx="29">
                  <c:v>206.0</c:v>
                </c:pt>
                <c:pt idx="30">
                  <c:v>209.0</c:v>
                </c:pt>
                <c:pt idx="31">
                  <c:v>211.0</c:v>
                </c:pt>
                <c:pt idx="32">
                  <c:v>214.0</c:v>
                </c:pt>
                <c:pt idx="33">
                  <c:v>217.0</c:v>
                </c:pt>
                <c:pt idx="34">
                  <c:v>220.0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74960"/>
        <c:axId val="2103771904"/>
      </c:lineChart>
      <c:catAx>
        <c:axId val="2103774960"/>
        <c:scaling>
          <c:orientation val="minMax"/>
        </c:scaling>
        <c:delete val="0"/>
        <c:axPos val="b"/>
        <c:numFmt formatCode="###0;###0" sourceLinked="1"/>
        <c:majorTickMark val="out"/>
        <c:minorTickMark val="none"/>
        <c:tickLblPos val="nextTo"/>
        <c:crossAx val="2103771904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2103771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2007 Dollars per Metric Ton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210377496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178724402121"/>
          <c:y val="0.052499238419209"/>
          <c:w val="0.854550477607237"/>
          <c:h val="0.806750212561458"/>
        </c:manualLayout>
      </c:layout>
      <c:lineChart>
        <c:grouping val="standard"/>
        <c:varyColors val="0"/>
        <c:ser>
          <c:idx val="1"/>
          <c:order val="0"/>
          <c:tx>
            <c:strRef>
              <c:f>'fig1'!$B$1</c:f>
              <c:strCache>
                <c:ptCount val="1"/>
                <c:pt idx="0">
                  <c:v>RefNoPol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square"/>
            <c:size val="12"/>
            <c:spPr>
              <a:noFill/>
              <a:ln>
                <a:solidFill>
                  <a:schemeClr val="tx1"/>
                </a:solidFill>
              </a:ln>
            </c:spPr>
          </c:marker>
          <c:cat>
            <c:strRef>
              <c:f>'fig1'!$A$2:$A$10</c:f>
              <c:strCache>
                <c:ptCount val="9"/>
                <c:pt idx="0">
                  <c:v>2006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</c:strCache>
            </c:strRef>
          </c:cat>
          <c:val>
            <c:numRef>
              <c:f>'fig1'!$B$2:$B$10</c:f>
              <c:numCache>
                <c:formatCode>General</c:formatCode>
                <c:ptCount val="9"/>
                <c:pt idx="0">
                  <c:v>5938.979699543332</c:v>
                </c:pt>
                <c:pt idx="1">
                  <c:v>5640.949153662882</c:v>
                </c:pt>
                <c:pt idx="2">
                  <c:v>5711.387605825375</c:v>
                </c:pt>
                <c:pt idx="3">
                  <c:v>5761.613996350648</c:v>
                </c:pt>
                <c:pt idx="4">
                  <c:v>5827.79337070809</c:v>
                </c:pt>
                <c:pt idx="5">
                  <c:v>5783.820943872007</c:v>
                </c:pt>
                <c:pt idx="6">
                  <c:v>5953.09763645593</c:v>
                </c:pt>
                <c:pt idx="7">
                  <c:v>6141.764450308609</c:v>
                </c:pt>
                <c:pt idx="8">
                  <c:v>6341.280093087177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'fig1'!$E$1</c:f>
              <c:strCache>
                <c:ptCount val="1"/>
                <c:pt idx="0">
                  <c:v>CT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diamond"/>
            <c:size val="12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'fig1'!$A$2:$A$10</c:f>
              <c:strCache>
                <c:ptCount val="9"/>
                <c:pt idx="0">
                  <c:v>2006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</c:strCache>
            </c:strRef>
          </c:cat>
          <c:val>
            <c:numRef>
              <c:f>'fig1'!$E$2:$E$10</c:f>
              <c:numCache>
                <c:formatCode>0</c:formatCode>
                <c:ptCount val="9"/>
                <c:pt idx="0">
                  <c:v>5921.03003359646</c:v>
                </c:pt>
                <c:pt idx="1">
                  <c:v>5693.75906157084</c:v>
                </c:pt>
                <c:pt idx="2">
                  <c:v>5273.708254849695</c:v>
                </c:pt>
                <c:pt idx="3">
                  <c:v>5144.909446523318</c:v>
                </c:pt>
                <c:pt idx="4">
                  <c:v>5058.119503856052</c:v>
                </c:pt>
                <c:pt idx="5">
                  <c:v>4817.078158895727</c:v>
                </c:pt>
                <c:pt idx="6">
                  <c:v>4834.895461313012</c:v>
                </c:pt>
                <c:pt idx="7">
                  <c:v>4826.60655276518</c:v>
                </c:pt>
                <c:pt idx="8">
                  <c:v>4765.434409952813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'fig1'!$F$1</c:f>
              <c:strCache>
                <c:ptCount val="1"/>
                <c:pt idx="0">
                  <c:v>CT CAFE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diamond"/>
            <c:size val="12"/>
            <c:spPr>
              <a:noFill/>
              <a:ln>
                <a:solidFill>
                  <a:schemeClr val="tx1"/>
                </a:solidFill>
              </a:ln>
            </c:spPr>
          </c:marker>
          <c:cat>
            <c:strRef>
              <c:f>'fig1'!$A$2:$A$10</c:f>
              <c:strCache>
                <c:ptCount val="9"/>
                <c:pt idx="0">
                  <c:v>2006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  <c:pt idx="8">
                  <c:v>2045</c:v>
                </c:pt>
              </c:strCache>
            </c:strRef>
          </c:cat>
          <c:val>
            <c:numRef>
              <c:f>'fig1'!$F$2:$F$10</c:f>
              <c:numCache>
                <c:formatCode>0</c:formatCode>
                <c:ptCount val="9"/>
                <c:pt idx="0">
                  <c:v>5938.979699543332</c:v>
                </c:pt>
                <c:pt idx="1">
                  <c:v>5640.94915366288</c:v>
                </c:pt>
                <c:pt idx="2">
                  <c:v>5231.211500370921</c:v>
                </c:pt>
                <c:pt idx="3">
                  <c:v>4994.152433056074</c:v>
                </c:pt>
                <c:pt idx="4">
                  <c:v>4794.552196438147</c:v>
                </c:pt>
                <c:pt idx="5">
                  <c:v>4465.750246220147</c:v>
                </c:pt>
                <c:pt idx="6">
                  <c:v>4411.7640443007</c:v>
                </c:pt>
                <c:pt idx="7">
                  <c:v>4372.557520915192</c:v>
                </c:pt>
                <c:pt idx="8">
                  <c:v>4266.744656338279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1529040"/>
        <c:axId val="2101524128"/>
      </c:lineChart>
      <c:catAx>
        <c:axId val="2101529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28605482792547"/>
              <c:y val="0.9483821300506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01524128"/>
        <c:crosses val="autoZero"/>
        <c:auto val="1"/>
        <c:lblAlgn val="ctr"/>
        <c:lblOffset val="100"/>
        <c:noMultiLvlLbl val="0"/>
      </c:catAx>
      <c:valAx>
        <c:axId val="2101524128"/>
        <c:scaling>
          <c:orientation val="minMax"/>
          <c:min val="20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Million metric ton of carbon dioxide</a:t>
                </a:r>
              </a:p>
            </c:rich>
          </c:tx>
          <c:layout>
            <c:manualLayout>
              <c:xMode val="edge"/>
              <c:yMode val="edge"/>
              <c:x val="0.0166178226661116"/>
              <c:y val="0.226591151752327"/>
            </c:manualLayout>
          </c:layout>
          <c:overlay val="0"/>
        </c:title>
        <c:numFmt formatCode="#\,##0" sourceLinked="0"/>
        <c:majorTickMark val="out"/>
        <c:minorTickMark val="none"/>
        <c:tickLblPos val="nextTo"/>
        <c:crossAx val="2101529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7311549411372"/>
          <c:y val="0.730826077954191"/>
          <c:w val="0.581171465944607"/>
          <c:h val="0.140055021225314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'Revenue Time Path'!$A$2:$A$9</c:f>
              <c:numCache>
                <c:formatCode>General</c:formatCode>
                <c:ptCount val="8"/>
                <c:pt idx="0">
                  <c:v>2015.0</c:v>
                </c:pt>
                <c:pt idx="1">
                  <c:v>2020.0</c:v>
                </c:pt>
                <c:pt idx="2">
                  <c:v>2025.0</c:v>
                </c:pt>
                <c:pt idx="3">
                  <c:v>2030.0</c:v>
                </c:pt>
                <c:pt idx="4">
                  <c:v>2035.0</c:v>
                </c:pt>
                <c:pt idx="5">
                  <c:v>2040.0</c:v>
                </c:pt>
                <c:pt idx="6">
                  <c:v>2045.0</c:v>
                </c:pt>
                <c:pt idx="7">
                  <c:v>2050.0</c:v>
                </c:pt>
              </c:numCache>
            </c:numRef>
          </c:cat>
          <c:val>
            <c:numRef>
              <c:f>'Revenue Time Path'!$B$2:$B$9</c:f>
              <c:numCache>
                <c:formatCode>0</c:formatCode>
                <c:ptCount val="8"/>
                <c:pt idx="0">
                  <c:v>108.9</c:v>
                </c:pt>
                <c:pt idx="1">
                  <c:v>124.6</c:v>
                </c:pt>
                <c:pt idx="2">
                  <c:v>145.9</c:v>
                </c:pt>
                <c:pt idx="3">
                  <c:v>164.0</c:v>
                </c:pt>
                <c:pt idx="4">
                  <c:v>197.1</c:v>
                </c:pt>
                <c:pt idx="5">
                  <c:v>236.5</c:v>
                </c:pt>
                <c:pt idx="6">
                  <c:v>267.1</c:v>
                </c:pt>
                <c:pt idx="7">
                  <c:v>294.2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1216848"/>
        <c:axId val="2111213920"/>
      </c:lineChart>
      <c:catAx>
        <c:axId val="211121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1213920"/>
        <c:crosses val="autoZero"/>
        <c:auto val="1"/>
        <c:lblAlgn val="ctr"/>
        <c:lblOffset val="100"/>
        <c:noMultiLvlLbl val="0"/>
      </c:catAx>
      <c:valAx>
        <c:axId val="2111213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Billions ($2012)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2111216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5F53C-40A9-4274-BCEA-E48584D56A82}" type="datetimeFigureOut">
              <a:rPr lang="en-US" smtClean="0"/>
              <a:t>9/14/16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026D7-4F73-481D-AB1F-75C096712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0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hape 17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Shape 173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are unchanged if I</a:t>
            </a:r>
            <a:r>
              <a:rPr lang="en-US" baseline="0" dirty="0" smtClean="0"/>
              <a:t> use a supply elasticity of .36 for all supply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F169C-9676-4830-9FC5-620234FC8D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7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8E38-3CD9-4BB0-91EC-6B850D42ED21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E4B4-25E7-4AE6-9AEE-EB6B98BDF317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1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D236E-3C74-4836-AE80-1439F2642340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2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5D635-732F-4179-8BD9-7EE650FC03C4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6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44176-AC64-4320-8877-8021C1CC69DB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7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617B-D917-4E0F-90BF-91C6A9061A69}" type="datetime1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3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E741-E54E-44D6-803D-CF79A6069A47}" type="datetime1">
              <a:rPr lang="en-US" smtClean="0"/>
              <a:t>9/14/16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3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C7B87-AC72-42F5-8DCA-D97001D4C1DE}" type="datetime1">
              <a:rPr lang="en-US" smtClean="0"/>
              <a:t>9/14/16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5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2044-5545-48E2-ABEC-67EFC8582FAA}" type="datetime1">
              <a:rPr lang="en-US" smtClean="0"/>
              <a:t>9/14/16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4A05-71C4-4BF7-9CB1-E0934CD04051}" type="datetime1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A019-8A6B-4BE5-B02B-FAE71994ADC6}" type="datetime1">
              <a:rPr lang="en-US" smtClean="0"/>
              <a:t>9/14/16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2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9B9F3-25CA-4117-85E6-A8C850B2DC32}" type="datetime1">
              <a:rPr lang="en-US" smtClean="0"/>
              <a:t>9/14/16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DB38-065B-4EDA-9572-49ECFE09F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1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291465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Some Thoughts on an Energy Policy for a Sustainable Future</a:t>
            </a:r>
            <a:br>
              <a:rPr lang="en-US" sz="36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>Gilbert E. Metcalf</a:t>
            </a:r>
            <a:br>
              <a:rPr lang="en-US" sz="3200" dirty="0" smtClean="0"/>
            </a:br>
            <a:r>
              <a:rPr lang="en-US" sz="3200" dirty="0" smtClean="0"/>
              <a:t>Tufts University and NBER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4070" y="3886200"/>
            <a:ext cx="7086600" cy="24384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/>
                </a:solidFill>
              </a:rPr>
              <a:t>iSEE</a:t>
            </a:r>
            <a:r>
              <a:rPr lang="en-US" b="1" dirty="0">
                <a:solidFill>
                  <a:schemeClr val="tx1"/>
                </a:solidFill>
              </a:rPr>
              <a:t> Congress 2016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Energy 2030: Paths to a Sustainable Future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September 14, 2016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6" y="6019800"/>
            <a:ext cx="2546904" cy="76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4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Setting the Rate with a Revenue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r>
              <a:rPr lang="en-US" dirty="0" smtClean="0"/>
              <a:t>Approach 1:  “I need $100 billion…”</a:t>
            </a:r>
          </a:p>
          <a:p>
            <a:r>
              <a:rPr lang="en-US" dirty="0" smtClean="0"/>
              <a:t>Approach 2:  “How much can we raise?”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86931" y="2971800"/>
                <a:ext cx="103085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𝑅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en-US" sz="2000" i="1">
                          <a:latin typeface="Cambria Math"/>
                        </a:rPr>
                        <m:t>𝑄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31" y="2971800"/>
                <a:ext cx="1030859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51532" y="3657600"/>
                <a:ext cx="4956613" cy="783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𝑄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𝜏</m:t>
                      </m:r>
                      <m:f>
                        <m:f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𝜕</m:t>
                          </m:r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000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𝜕</m:t>
                              </m:r>
                              <m:r>
                                <a:rPr lang="en-US" sz="2000" i="1" smtClean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sz="2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1+</m:t>
                          </m:r>
                          <m:r>
                            <a:rPr lang="en-US" sz="2000" i="1">
                              <a:latin typeface="Cambria Math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32" y="3657600"/>
                <a:ext cx="4956613" cy="78386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33400" y="4724400"/>
                <a:ext cx="8229600" cy="1828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Either revenue is maximized at a very low tax rate       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 &lt; -1) or at a very high rate</a:t>
                </a:r>
              </a:p>
              <a:p>
                <a:r>
                  <a:rPr lang="en-US" dirty="0" smtClean="0"/>
                  <a:t>At high rates, potential for punctuated equilibrium</a:t>
                </a:r>
              </a:p>
              <a:p>
                <a:r>
                  <a:rPr lang="en-US" dirty="0" smtClean="0"/>
                  <a:t>Estimates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24400"/>
                <a:ext cx="8229600" cy="1828800"/>
              </a:xfrm>
              <a:prstGeom prst="rect">
                <a:avLst/>
              </a:prstGeom>
              <a:blipFill rotWithShape="1">
                <a:blip r:embed="rId4"/>
                <a:stretch>
                  <a:fillRect l="-1259" t="-5000" b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Political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Set rates to get a tax through Congress</a:t>
            </a:r>
          </a:p>
          <a:p>
            <a:r>
              <a:rPr lang="en-US" dirty="0" smtClean="0"/>
              <a:t>How do we ensure sufficient ambition?</a:t>
            </a:r>
          </a:p>
          <a:p>
            <a:pPr lvl="1"/>
            <a:r>
              <a:rPr lang="en-US" dirty="0" smtClean="0"/>
              <a:t>Need pretty high tax rates for deep decarbonization!!</a:t>
            </a:r>
          </a:p>
          <a:p>
            <a:pPr lvl="1"/>
            <a:r>
              <a:rPr lang="en-US" dirty="0" smtClean="0"/>
              <a:t>Tie tax rate to interim benchmarks</a:t>
            </a:r>
          </a:p>
          <a:p>
            <a:pPr lvl="1"/>
            <a:r>
              <a:rPr lang="en-US" dirty="0" smtClean="0"/>
              <a:t>REACT proposal: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Set a tax rate and standard rate of growth for tax rate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Set interim benchmarks (e.g. 5 years)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Increase growth rate of tax if benchmarks are not met</a:t>
            </a:r>
          </a:p>
          <a:p>
            <a:pPr marL="971550" lvl="1" indent="-457200"/>
            <a:r>
              <a:rPr lang="en-US" dirty="0" smtClean="0"/>
              <a:t>Clean Power Plan as a </a:t>
            </a:r>
            <a:r>
              <a:rPr lang="en-US" dirty="0" err="1" smtClean="0"/>
              <a:t>fall-back</a:t>
            </a:r>
            <a:r>
              <a:rPr lang="en-US" dirty="0" smtClean="0"/>
              <a:t> if targets not met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Tax: Significant Revenue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sz="2400" dirty="0" smtClean="0"/>
              <a:t>Rausch and Reilly (2015) model a $20 per ton tax growing at 4 percent plus inflation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389414"/>
              </p:ext>
            </p:extLst>
          </p:nvPr>
        </p:nvGraphicFramePr>
        <p:xfrm>
          <a:off x="1676400" y="2514600"/>
          <a:ext cx="5585460" cy="379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12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7620000" y="3581400"/>
            <a:ext cx="1143000" cy="612648"/>
          </a:xfrm>
          <a:prstGeom prst="wedgeRoundRectCallout">
            <a:avLst>
              <a:gd name="adj1" fmla="val -115038"/>
              <a:gd name="adj2" fmla="val -99308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$80/ton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Mezzanine Approach?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Carbon tax rate grows at a legislated rate starting at $20-25 per ton</a:t>
            </a:r>
          </a:p>
          <a:p>
            <a:r>
              <a:rPr lang="en-US" dirty="0" smtClean="0"/>
              <a:t>First tranche of revenue allocated to transitional assistance and tax reform</a:t>
            </a:r>
          </a:p>
          <a:p>
            <a:r>
              <a:rPr lang="en-US" dirty="0" smtClean="0"/>
              <a:t>Additional revenues rebated  to households (or individuals) in a lump-sum fashion</a:t>
            </a:r>
          </a:p>
          <a:p>
            <a:pPr lvl="1"/>
            <a:r>
              <a:rPr lang="en-US" dirty="0" smtClean="0"/>
              <a:t>Argument that highly visible rebates a necessary condition for ambitious carbon tax </a:t>
            </a:r>
          </a:p>
          <a:p>
            <a:r>
              <a:rPr lang="en-US" dirty="0" smtClean="0"/>
              <a:t>Revenue neutral reform a key element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Pricing and Fiscal Reform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581400" y="2209800"/>
            <a:ext cx="1981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Enhance Efficiency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4386468"/>
            <a:ext cx="1981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Maintain Equity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17095" y="4386468"/>
            <a:ext cx="1981200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Transitional Assistance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>
            <a:stCxn id="4" idx="1"/>
            <a:endCxn id="5" idx="0"/>
          </p:cNvCxnSpPr>
          <p:nvPr/>
        </p:nvCxnSpPr>
        <p:spPr>
          <a:xfrm flipH="1">
            <a:off x="2209800" y="2628900"/>
            <a:ext cx="1371600" cy="1757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3"/>
            <a:endCxn id="6" idx="0"/>
          </p:cNvCxnSpPr>
          <p:nvPr/>
        </p:nvCxnSpPr>
        <p:spPr>
          <a:xfrm>
            <a:off x="5562600" y="2628900"/>
            <a:ext cx="1345095" cy="17575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3"/>
            <a:endCxn id="6" idx="1"/>
          </p:cNvCxnSpPr>
          <p:nvPr/>
        </p:nvCxnSpPr>
        <p:spPr>
          <a:xfrm>
            <a:off x="3200400" y="4805568"/>
            <a:ext cx="2716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14</a:t>
            </a:fld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095999" y="1600200"/>
            <a:ext cx="1802295" cy="612648"/>
          </a:xfrm>
          <a:prstGeom prst="wedgeRoundRectCallout">
            <a:avLst>
              <a:gd name="adj1" fmla="val -72517"/>
              <a:gd name="adj2" fmla="val 750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Tax reform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2895600" y="5715000"/>
            <a:ext cx="1802295" cy="612648"/>
          </a:xfrm>
          <a:prstGeom prst="wedgeRoundRectCallout">
            <a:avLst>
              <a:gd name="adj1" fmla="val -59715"/>
              <a:gd name="adj2" fmla="val -1216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Carbon tax rebates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001419" y="3201360"/>
            <a:ext cx="1802295" cy="612648"/>
          </a:xfrm>
          <a:prstGeom prst="wedgeRoundRectCallout">
            <a:avLst>
              <a:gd name="adj1" fmla="val -41696"/>
              <a:gd name="adj2" fmla="val 1378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Targeted and temporary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8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495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Thoughts on a carbon tax</a:t>
            </a:r>
          </a:p>
          <a:p>
            <a:r>
              <a:rPr lang="en-US" dirty="0" smtClean="0"/>
              <a:t>Tax preferences for oil &amp; gas production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R&amp;D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CF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799"/>
            <a:ext cx="4622563" cy="4795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2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Reforming the Tax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G20 initiative to eliminate wasteful fossil fuel subsidies</a:t>
            </a:r>
          </a:p>
          <a:p>
            <a:r>
              <a:rPr lang="en-US" dirty="0" smtClean="0"/>
              <a:t>Metcalf (2016) models elimination of 3 largest U.S. oil &amp; gas tax preferences</a:t>
            </a:r>
          </a:p>
          <a:p>
            <a:pPr lvl="1"/>
            <a:r>
              <a:rPr lang="en-US" dirty="0" smtClean="0"/>
              <a:t>Measures impacts on domestic production, price, and global consumption</a:t>
            </a:r>
          </a:p>
          <a:p>
            <a:pPr lvl="1"/>
            <a:r>
              <a:rPr lang="en-US" dirty="0" smtClean="0"/>
              <a:t>Embeds domestic supply model in a global model of oil markets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Oil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752600"/>
            <a:ext cx="0" cy="4191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53957" y="1447800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Supply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145322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Demand</a:t>
            </a:r>
            <a:endParaRPr lang="en-US" sz="24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371600" y="2133600"/>
            <a:ext cx="1752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United States</a:t>
            </a:r>
          </a:p>
          <a:p>
            <a:pPr algn="ctr"/>
            <a:r>
              <a:rPr lang="en-US" dirty="0" smtClean="0"/>
              <a:t>(13.2 MBD)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384178" y="3229954"/>
            <a:ext cx="1752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OPEC</a:t>
            </a:r>
          </a:p>
          <a:p>
            <a:pPr algn="ctr"/>
            <a:r>
              <a:rPr lang="en-US" dirty="0" smtClean="0"/>
              <a:t>(44.4 MBD)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384178" y="4419600"/>
            <a:ext cx="1752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 of World</a:t>
            </a:r>
          </a:p>
          <a:p>
            <a:pPr algn="ctr"/>
            <a:r>
              <a:rPr lang="en-US" dirty="0" smtClean="0"/>
              <a:t>(49.8 MBD)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81779" y="3229954"/>
            <a:ext cx="1752600" cy="609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Consumers</a:t>
            </a:r>
          </a:p>
          <a:p>
            <a:pPr algn="ctr"/>
            <a:r>
              <a:rPr lang="en-US" dirty="0" smtClean="0"/>
              <a:t>(107.4)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249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EIA 2030 Reference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Market Impacts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49111"/>
              </p:ext>
            </p:extLst>
          </p:nvPr>
        </p:nvGraphicFramePr>
        <p:xfrm>
          <a:off x="304798" y="1295398"/>
          <a:ext cx="8610601" cy="520635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46862"/>
                <a:gridCol w="1246862"/>
                <a:gridCol w="1246862"/>
                <a:gridCol w="1009364"/>
                <a:gridCol w="712491"/>
                <a:gridCol w="653118"/>
                <a:gridCol w="1247521"/>
                <a:gridCol w="1247521"/>
              </a:tblGrid>
              <a:tr h="38200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Global Oil Price Scenarios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U.S. Tax </a:t>
                      </a:r>
                      <a:br>
                        <a:rPr lang="en-US" sz="1400" spc="-10">
                          <a:effectLst/>
                        </a:rPr>
                      </a:br>
                      <a:r>
                        <a:rPr lang="en-US" sz="1400" spc="-10">
                          <a:effectLst/>
                        </a:rPr>
                        <a:t>Policy Options</a:t>
                      </a:r>
                      <a:endParaRPr lang="en-US" sz="1400" spc="-1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How OPEC </a:t>
                      </a:r>
                      <a:br>
                        <a:rPr lang="en-US" sz="1400" spc="-10" dirty="0">
                          <a:effectLst/>
                        </a:rPr>
                      </a:br>
                      <a:r>
                        <a:rPr lang="en-US" sz="1400" spc="-10" dirty="0">
                          <a:effectLst/>
                        </a:rPr>
                        <a:t>Responds to Lower U.S. </a:t>
                      </a:r>
                      <a:br>
                        <a:rPr lang="en-US" sz="1400" spc="-10" dirty="0">
                          <a:effectLst/>
                        </a:rPr>
                      </a:br>
                      <a:r>
                        <a:rPr lang="en-US" sz="1400" spc="-10" dirty="0">
                          <a:effectLst/>
                        </a:rPr>
                        <a:t>Production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Global Price, $2012/ bbl </a:t>
                      </a:r>
                      <a:br>
                        <a:rPr lang="en-US" sz="1400" spc="-10">
                          <a:effectLst/>
                        </a:rPr>
                      </a:br>
                      <a:r>
                        <a:rPr lang="en-US" sz="1400" spc="-10">
                          <a:effectLst/>
                        </a:rPr>
                        <a:t>(% change)</a:t>
                      </a:r>
                      <a:endParaRPr lang="en-US" sz="1400" spc="-1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Global Supply, mbd</a:t>
                      </a:r>
                      <a:br>
                        <a:rPr lang="en-US" sz="1400" spc="-10">
                          <a:effectLst/>
                        </a:rPr>
                      </a:br>
                      <a:r>
                        <a:rPr lang="en-US" sz="1400" spc="-10">
                          <a:effectLst/>
                        </a:rPr>
                        <a:t>(% change)</a:t>
                      </a:r>
                      <a:endParaRPr lang="en-US" sz="1400" spc="-1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Global Demand, mbd</a:t>
                      </a:r>
                      <a:br>
                        <a:rPr lang="en-US" sz="1400" spc="-10">
                          <a:effectLst/>
                        </a:rPr>
                      </a:br>
                      <a:r>
                        <a:rPr lang="en-US" sz="1400" spc="-10">
                          <a:effectLst/>
                        </a:rPr>
                        <a:t>(% change)</a:t>
                      </a:r>
                      <a:endParaRPr lang="en-US" sz="1400" spc="-1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18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U.S.</a:t>
                      </a:r>
                      <a:endParaRPr lang="en-US" sz="1400" spc="-1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OPEC</a:t>
                      </a:r>
                      <a:endParaRPr lang="en-US" sz="1400" spc="-1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ROW</a:t>
                      </a:r>
                      <a:endParaRPr lang="en-US" sz="1400" spc="-1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32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EIA Reference Case: </a:t>
                      </a:r>
                      <a:br>
                        <a:rPr lang="en-US" sz="1400" spc="-10" dirty="0">
                          <a:effectLst/>
                        </a:rPr>
                      </a:br>
                      <a:r>
                        <a:rPr lang="en-US" sz="1400" spc="-10" dirty="0">
                          <a:effectLst/>
                        </a:rPr>
                        <a:t>$119/</a:t>
                      </a:r>
                      <a:r>
                        <a:rPr lang="en-US" sz="1400" spc="-10" dirty="0" err="1">
                          <a:effectLst/>
                        </a:rPr>
                        <a:t>bbl</a:t>
                      </a:r>
                      <a:r>
                        <a:rPr lang="en-US" sz="1400" spc="-10" dirty="0">
                          <a:effectLst/>
                        </a:rPr>
                        <a:t> </a:t>
                      </a:r>
                      <a:br>
                        <a:rPr lang="en-US" sz="1400" spc="-10" dirty="0">
                          <a:effectLst/>
                        </a:rPr>
                      </a:br>
                      <a:r>
                        <a:rPr lang="en-US" sz="1400" spc="-10" dirty="0">
                          <a:effectLst/>
                        </a:rPr>
                        <a:t>in 2030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Baseline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N/A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$ 119.00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13.2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44.4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49.8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107.4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39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Repeal Major Preferences</a:t>
                      </a:r>
                      <a:endParaRPr lang="en-US" sz="1400" spc="-1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OPEC Supply </a:t>
                      </a:r>
                      <a:br>
                        <a:rPr lang="en-US" sz="1400" spc="-10" dirty="0">
                          <a:effectLst/>
                        </a:rPr>
                      </a:br>
                      <a:r>
                        <a:rPr lang="en-US" sz="1400" spc="-10" dirty="0" smtClean="0">
                          <a:effectLst/>
                        </a:rPr>
                        <a:t>Responds </a:t>
                      </a:r>
                      <a:r>
                        <a:rPr lang="en-US" sz="1400" spc="-10" dirty="0">
                          <a:effectLst/>
                        </a:rPr>
                        <a:t>to Price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$ </a:t>
                      </a:r>
                      <a:r>
                        <a:rPr lang="en-US" sz="1400" spc="-10" dirty="0" smtClean="0">
                          <a:effectLst/>
                        </a:rPr>
                        <a:t>119.75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(0.6%)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12.6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(-4.8%)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44.5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(0.3%)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50.0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(+</a:t>
                      </a:r>
                      <a:r>
                        <a:rPr lang="en-US" sz="1400" spc="-10" dirty="0" smtClean="0">
                          <a:effectLst/>
                        </a:rPr>
                        <a:t>0.3%)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107.1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(-</a:t>
                      </a:r>
                      <a:r>
                        <a:rPr lang="en-US" sz="1400" spc="-10" dirty="0" smtClean="0">
                          <a:effectLst/>
                        </a:rPr>
                        <a:t>0.3%)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OPEC </a:t>
                      </a:r>
                      <a:r>
                        <a:rPr lang="en-US" sz="1400" spc="-10" dirty="0" smtClean="0">
                          <a:effectLst/>
                        </a:rPr>
                        <a:t>Maintains </a:t>
                      </a:r>
                      <a:r>
                        <a:rPr lang="en-US" sz="1400" spc="-10" dirty="0">
                          <a:effectLst/>
                        </a:rPr>
                        <a:t/>
                      </a:r>
                      <a:br>
                        <a:rPr lang="en-US" sz="1400" spc="-10" dirty="0">
                          <a:effectLst/>
                        </a:rPr>
                      </a:br>
                      <a:r>
                        <a:rPr lang="en-US" sz="1400" spc="-10" dirty="0">
                          <a:effectLst/>
                        </a:rPr>
                        <a:t>Constant Market Share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$ </a:t>
                      </a:r>
                      <a:r>
                        <a:rPr lang="en-US" sz="1400" spc="-10" dirty="0" smtClean="0">
                          <a:effectLst/>
                        </a:rPr>
                        <a:t>120.30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(1.1%)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12.6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(-4.6%)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44.1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(-</a:t>
                      </a:r>
                      <a:r>
                        <a:rPr lang="en-US" sz="1400" spc="-10" dirty="0" smtClean="0">
                          <a:effectLst/>
                        </a:rPr>
                        <a:t>0.5%)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50.1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(+</a:t>
                      </a:r>
                      <a:r>
                        <a:rPr lang="en-US" sz="1400" spc="-10" dirty="0" smtClean="0">
                          <a:effectLst/>
                        </a:rPr>
                        <a:t>0.5%)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106.9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(-</a:t>
                      </a:r>
                      <a:r>
                        <a:rPr lang="en-US" sz="1400" spc="-10" dirty="0" smtClean="0">
                          <a:effectLst/>
                        </a:rPr>
                        <a:t>0.5%)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32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EIA Low Price Case: </a:t>
                      </a:r>
                      <a:br>
                        <a:rPr lang="en-US" sz="1400" spc="-10" dirty="0">
                          <a:effectLst/>
                        </a:rPr>
                      </a:br>
                      <a:r>
                        <a:rPr lang="en-US" sz="1400" spc="-10" dirty="0">
                          <a:effectLst/>
                        </a:rPr>
                        <a:t>$72/</a:t>
                      </a:r>
                      <a:r>
                        <a:rPr lang="en-US" sz="1400" spc="-10" dirty="0" err="1">
                          <a:effectLst/>
                        </a:rPr>
                        <a:t>bbl</a:t>
                      </a:r>
                      <a:r>
                        <a:rPr lang="en-US" sz="1400" spc="-10" dirty="0">
                          <a:effectLst/>
                        </a:rPr>
                        <a:t> </a:t>
                      </a:r>
                      <a:br>
                        <a:rPr lang="en-US" sz="1400" spc="-10" dirty="0">
                          <a:effectLst/>
                        </a:rPr>
                      </a:br>
                      <a:r>
                        <a:rPr lang="en-US" sz="1400" spc="-10" dirty="0">
                          <a:effectLst/>
                        </a:rPr>
                        <a:t>in 2030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Baseline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N/A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$ 72.00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11.7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54.6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44.2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-10" dirty="0">
                          <a:effectLst/>
                        </a:rPr>
                        <a:t>110.6</a:t>
                      </a:r>
                      <a:endParaRPr lang="en-US" sz="1400" b="1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54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Repeal Major Preferences</a:t>
                      </a:r>
                      <a:endParaRPr lang="en-US" sz="1400" spc="-1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OPEC Supply </a:t>
                      </a:r>
                      <a:br>
                        <a:rPr lang="en-US" sz="1400" spc="-10" dirty="0">
                          <a:effectLst/>
                        </a:rPr>
                      </a:br>
                      <a:r>
                        <a:rPr lang="en-US" sz="1400" spc="-10" dirty="0" smtClean="0">
                          <a:effectLst/>
                        </a:rPr>
                        <a:t>Responds </a:t>
                      </a:r>
                      <a:r>
                        <a:rPr lang="en-US" sz="1400" spc="-10" dirty="0">
                          <a:effectLst/>
                        </a:rPr>
                        <a:t>to Price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$ </a:t>
                      </a:r>
                      <a:r>
                        <a:rPr lang="en-US" sz="1400" spc="-10" dirty="0" smtClean="0">
                          <a:effectLst/>
                        </a:rPr>
                        <a:t>72.39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(0.5%)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11.2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(-4.8%)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54.8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(0.3%)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44.3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(+</a:t>
                      </a:r>
                      <a:r>
                        <a:rPr lang="en-US" sz="1400" spc="-10" dirty="0" smtClean="0">
                          <a:effectLst/>
                        </a:rPr>
                        <a:t>0.3%)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110.3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(-</a:t>
                      </a:r>
                      <a:r>
                        <a:rPr lang="en-US" sz="1400" spc="-10" dirty="0" smtClean="0">
                          <a:effectLst/>
                        </a:rPr>
                        <a:t>0.3%)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18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OPEC </a:t>
                      </a:r>
                      <a:r>
                        <a:rPr lang="en-US" sz="1400" spc="-10" dirty="0" smtClean="0">
                          <a:effectLst/>
                        </a:rPr>
                        <a:t>Maintains </a:t>
                      </a:r>
                      <a:r>
                        <a:rPr lang="en-US" sz="1400" spc="-10" dirty="0">
                          <a:effectLst/>
                        </a:rPr>
                        <a:t/>
                      </a:r>
                      <a:br>
                        <a:rPr lang="en-US" sz="1400" spc="-10" dirty="0">
                          <a:effectLst/>
                        </a:rPr>
                      </a:br>
                      <a:r>
                        <a:rPr lang="en-US" sz="1400" spc="-10" dirty="0">
                          <a:effectLst/>
                        </a:rPr>
                        <a:t>Constant Market Share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$ </a:t>
                      </a:r>
                      <a:r>
                        <a:rPr lang="en-US" sz="1400" spc="-10" dirty="0" smtClean="0">
                          <a:effectLst/>
                        </a:rPr>
                        <a:t>72.79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(1.1%)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11.2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(-4.6%)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54.3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(-</a:t>
                      </a:r>
                      <a:r>
                        <a:rPr lang="en-US" sz="1400" spc="-10" dirty="0" smtClean="0">
                          <a:effectLst/>
                        </a:rPr>
                        <a:t>0.5%)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44.5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(+</a:t>
                      </a:r>
                      <a:r>
                        <a:rPr lang="en-US" sz="1400" spc="-10" dirty="0" smtClean="0">
                          <a:effectLst/>
                        </a:rPr>
                        <a:t>0.5%)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smtClean="0">
                          <a:effectLst/>
                        </a:rPr>
                        <a:t>110.0</a:t>
                      </a:r>
                      <a:endParaRPr lang="en-US" sz="1400" spc="-1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>
                          <a:effectLst/>
                        </a:rPr>
                        <a:t>(-</a:t>
                      </a:r>
                      <a:r>
                        <a:rPr lang="en-US" sz="1400" spc="-10" dirty="0" smtClean="0">
                          <a:effectLst/>
                        </a:rPr>
                        <a:t>0.5%)</a:t>
                      </a:r>
                      <a:endParaRPr lang="en-US" sz="14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320">
                <a:tc gridSpan="8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10" dirty="0">
                          <a:effectLst/>
                        </a:rPr>
                        <a:t>Source: Author's calculations</a:t>
                      </a:r>
                      <a:r>
                        <a:rPr lang="en-US" sz="1000" spc="-10" dirty="0" smtClean="0">
                          <a:effectLst/>
                        </a:rPr>
                        <a:t>.   5% domestic</a:t>
                      </a:r>
                      <a:r>
                        <a:rPr lang="en-US" sz="1000" spc="-10" baseline="0" dirty="0" smtClean="0">
                          <a:effectLst/>
                        </a:rPr>
                        <a:t> supply shift</a:t>
                      </a:r>
                      <a:endParaRPr lang="en-US" sz="1000" spc="-10" dirty="0">
                        <a:effectLst/>
                        <a:latin typeface="Haarlemmer M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2133600"/>
            <a:ext cx="8686800" cy="2133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43200" y="3190874"/>
            <a:ext cx="6143625" cy="10763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Energy Security?</a:t>
            </a:r>
          </a:p>
          <a:p>
            <a:pPr lvl="1"/>
            <a:r>
              <a:rPr lang="en-US" dirty="0" smtClean="0"/>
              <a:t>Energy security depends on oil consumption, not domestic </a:t>
            </a:r>
            <a:r>
              <a:rPr lang="en-US" dirty="0" err="1" smtClean="0"/>
              <a:t>produciton</a:t>
            </a:r>
            <a:endParaRPr lang="en-US" dirty="0" smtClean="0"/>
          </a:p>
          <a:p>
            <a:pPr lvl="1"/>
            <a:r>
              <a:rPr lang="en-US" dirty="0" smtClean="0"/>
              <a:t>No impact – consumption barely budges; </a:t>
            </a:r>
          </a:p>
          <a:p>
            <a:r>
              <a:rPr lang="en-US" dirty="0" smtClean="0"/>
              <a:t>Climate Change?</a:t>
            </a:r>
          </a:p>
          <a:p>
            <a:pPr lvl="1"/>
            <a:r>
              <a:rPr lang="en-US" dirty="0" smtClean="0"/>
              <a:t>Modest impact on emissions;  note 50 percent leakage</a:t>
            </a:r>
          </a:p>
          <a:p>
            <a:pPr lvl="1"/>
            <a:r>
              <a:rPr lang="en-US" dirty="0" smtClean="0"/>
              <a:t>Larger effect in international negotiations</a:t>
            </a:r>
          </a:p>
          <a:p>
            <a:r>
              <a:rPr lang="en-US" dirty="0" smtClean="0"/>
              <a:t>Budget?</a:t>
            </a:r>
          </a:p>
          <a:p>
            <a:pPr lvl="1"/>
            <a:r>
              <a:rPr lang="en-US" dirty="0" smtClean="0"/>
              <a:t>Saves $4 billion in lost tax revenues each year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Thoughts on a carbon tax</a:t>
            </a:r>
          </a:p>
          <a:p>
            <a:r>
              <a:rPr lang="en-US" dirty="0" smtClean="0"/>
              <a:t>Tax preferences for oil &amp; gas production</a:t>
            </a:r>
          </a:p>
          <a:p>
            <a:r>
              <a:rPr lang="en-US" dirty="0" smtClean="0"/>
              <a:t>R&amp;D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Thoughts on a carbon tax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Tax preferences for oil &amp; gas production</a:t>
            </a:r>
          </a:p>
          <a:p>
            <a:r>
              <a:rPr lang="en-US" dirty="0" smtClean="0"/>
              <a:t>R&amp;D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and Development:</a:t>
            </a:r>
            <a:br>
              <a:rPr lang="en-US" dirty="0" smtClean="0"/>
            </a:br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Pure public good – underprovided in competitive markets</a:t>
            </a:r>
          </a:p>
          <a:p>
            <a:r>
              <a:rPr lang="en-US" dirty="0" smtClean="0"/>
              <a:t>Why it matters?</a:t>
            </a:r>
          </a:p>
          <a:p>
            <a:pPr lvl="1"/>
            <a:r>
              <a:rPr lang="en-US" dirty="0" smtClean="0"/>
              <a:t>Every scenario to achieve deep decarbonization relies on technologies that don’t yet exist or that are not politically acceptable at current cost</a:t>
            </a:r>
          </a:p>
          <a:p>
            <a:r>
              <a:rPr lang="en-US" dirty="0" smtClean="0"/>
              <a:t>Impediments to public R&amp;D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Solyndra</a:t>
            </a:r>
            <a:r>
              <a:rPr lang="en-US" dirty="0" smtClean="0"/>
              <a:t>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and Development:</a:t>
            </a:r>
            <a:br>
              <a:rPr lang="en-US" dirty="0" smtClean="0"/>
            </a:br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Clean energy R&amp;D: $6.4 billion in FY 2016</a:t>
            </a:r>
          </a:p>
          <a:p>
            <a:pPr lvl="1"/>
            <a:r>
              <a:rPr lang="en-US" dirty="0"/>
              <a:t>Mission Innovation: double clean energy R&amp;D by FY 2021</a:t>
            </a:r>
          </a:p>
          <a:p>
            <a:pPr lvl="1"/>
            <a:r>
              <a:rPr lang="en-US" dirty="0" smtClean="0"/>
              <a:t>ARPA-E funded at ~$250 million</a:t>
            </a:r>
          </a:p>
          <a:p>
            <a:pPr lvl="2"/>
            <a:r>
              <a:rPr lang="en-US" dirty="0" smtClean="0"/>
              <a:t>Mission Innovation raises this to $350 million in FY 2017</a:t>
            </a:r>
          </a:p>
          <a:p>
            <a:r>
              <a:rPr lang="en-US" dirty="0" smtClean="0"/>
              <a:t>New innovative funding models needed</a:t>
            </a:r>
          </a:p>
          <a:p>
            <a:pPr lvl="1"/>
            <a:r>
              <a:rPr lang="en-US" dirty="0" smtClean="0"/>
              <a:t>Possible examples:  </a:t>
            </a:r>
          </a:p>
          <a:p>
            <a:pPr lvl="2"/>
            <a:r>
              <a:rPr lang="en-US" dirty="0" smtClean="0"/>
              <a:t>CCS </a:t>
            </a:r>
            <a:r>
              <a:rPr lang="en-US" dirty="0"/>
              <a:t>tournament </a:t>
            </a:r>
            <a:r>
              <a:rPr lang="en-US" dirty="0" smtClean="0"/>
              <a:t>– benefits to first  movers</a:t>
            </a:r>
          </a:p>
          <a:p>
            <a:pPr lvl="2"/>
            <a:r>
              <a:rPr lang="en-US" dirty="0" smtClean="0"/>
              <a:t>Government </a:t>
            </a:r>
            <a:r>
              <a:rPr lang="en-US" dirty="0"/>
              <a:t>guaranteed payment price floor for stored </a:t>
            </a:r>
            <a:r>
              <a:rPr lang="en-US" dirty="0" smtClean="0"/>
              <a:t>carbon – addresses </a:t>
            </a:r>
            <a:r>
              <a:rPr lang="en-US" smtClean="0"/>
              <a:t>policy risk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Designing a carbon tax easy</a:t>
            </a:r>
          </a:p>
          <a:p>
            <a:pPr lvl="1"/>
            <a:r>
              <a:rPr lang="en-US" dirty="0" smtClean="0"/>
              <a:t>Implementing it is harder</a:t>
            </a:r>
          </a:p>
          <a:p>
            <a:pPr lvl="1"/>
            <a:r>
              <a:rPr lang="en-US" dirty="0" smtClean="0"/>
              <a:t>Implementing a meaningful carbon tax is harder still</a:t>
            </a:r>
          </a:p>
          <a:p>
            <a:pPr lvl="2"/>
            <a:r>
              <a:rPr lang="en-US" dirty="0" smtClean="0"/>
              <a:t>Will need thoughtful blend of economics and political science to do this</a:t>
            </a:r>
          </a:p>
          <a:p>
            <a:r>
              <a:rPr lang="en-US" dirty="0" smtClean="0"/>
              <a:t>No good rationale for current tax treatment of domestic oil &amp; gas production</a:t>
            </a:r>
          </a:p>
          <a:p>
            <a:pPr lvl="1"/>
            <a:r>
              <a:rPr lang="en-US" dirty="0" smtClean="0"/>
              <a:t>Eliminating </a:t>
            </a:r>
            <a:r>
              <a:rPr lang="en-US" dirty="0"/>
              <a:t>major oil &amp; gas tax preferences would have modest impacts on domestic drilling in the short run and domestic production in the long run</a:t>
            </a:r>
          </a:p>
          <a:p>
            <a:pPr lvl="1"/>
            <a:r>
              <a:rPr lang="en-US" dirty="0" smtClean="0"/>
              <a:t>Revenue </a:t>
            </a:r>
            <a:r>
              <a:rPr lang="en-US" dirty="0"/>
              <a:t>savings of over $4 billion per year from </a:t>
            </a:r>
            <a:r>
              <a:rPr lang="en-US" dirty="0" smtClean="0"/>
              <a:t>repeal</a:t>
            </a:r>
          </a:p>
          <a:p>
            <a:r>
              <a:rPr lang="en-US" dirty="0" smtClean="0"/>
              <a:t>R&amp;D underfunded</a:t>
            </a:r>
          </a:p>
          <a:p>
            <a:pPr lvl="1"/>
            <a:r>
              <a:rPr lang="en-US" dirty="0" smtClean="0"/>
              <a:t>But we want smart R&amp;D initiatives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2953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Gilbert Metcalf</a:t>
            </a:r>
          </a:p>
          <a:p>
            <a:pPr marL="0" indent="0" algn="ctr">
              <a:buNone/>
            </a:pPr>
            <a:r>
              <a:rPr lang="en-US" dirty="0"/>
              <a:t>http://works.bepress.com/gilbert_metcalf/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7" y="6096000"/>
            <a:ext cx="2037523" cy="609600"/>
          </a:xfrm>
          <a:prstGeom prst="rect">
            <a:avLst/>
          </a:prstGeom>
        </p:spPr>
      </p:pic>
      <p:pic>
        <p:nvPicPr>
          <p:cNvPr id="1026" name="Picture 2" descr="http://c.o0bg.com/rf/image_960w/Boston/2011-2020/2013/06/13/BostonGlobe.com/Regional/Images/dtlumacki_sosolar_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24909"/>
            <a:ext cx="2667000" cy="177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source-media.org/wp-content/uploads/2014/12/clean-energy-investment-630px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11782"/>
            <a:ext cx="2438400" cy="18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 Plug being hooked 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76600"/>
            <a:ext cx="285750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energy.gov/sites/prod/files/styles/borealis_article_hero_respondlarge/public/fuel-cell-bus.png?itok=B7uShpB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124200" cy="20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Carbon Tax:</a:t>
            </a:r>
            <a:br>
              <a:rPr lang="en-US" dirty="0" smtClean="0"/>
            </a:br>
            <a:r>
              <a:rPr lang="en-US" dirty="0" smtClean="0"/>
              <a:t>Setting the Tax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Pigouvian</a:t>
            </a:r>
            <a:r>
              <a:rPr lang="en-US" dirty="0" smtClean="0"/>
              <a:t> pricing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Emission reduction targets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Revenue targets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Political targets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T-AN077_PIGOU1_G_20091125133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90" y="1417638"/>
            <a:ext cx="6392019" cy="426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1" name="Shape 171"/>
          <p:cNvSpPr>
            <a:spLocks noChangeArrowheads="1"/>
          </p:cNvSpPr>
          <p:nvPr/>
        </p:nvSpPr>
        <p:spPr bwMode="auto">
          <a:xfrm>
            <a:off x="3377971" y="5935536"/>
            <a:ext cx="2379045" cy="27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>
              <a:defRPr sz="1800" cap="none">
                <a:solidFill>
                  <a:srgbClr val="000000"/>
                </a:solidFill>
              </a:defRPr>
            </a:pPr>
            <a:r>
              <a:rPr sz="1300" cap="all" dirty="0">
                <a:solidFill>
                  <a:srgbClr val="5C89A5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rPr>
              <a:t>Arthur </a:t>
            </a:r>
            <a:r>
              <a:rPr sz="1300" cap="all" dirty="0" err="1">
                <a:solidFill>
                  <a:srgbClr val="5C89A5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rPr>
              <a:t>pigou</a:t>
            </a:r>
            <a:r>
              <a:rPr sz="1300" cap="all" dirty="0">
                <a:solidFill>
                  <a:srgbClr val="5C89A5"/>
                </a:solidFill>
                <a:latin typeface="Helvetica Neue Bold Condensed" charset="0"/>
                <a:ea typeface="ヒラギノ角ゴ ProN W6" charset="0"/>
                <a:cs typeface="ヒラギノ角ゴ ProN W6" charset="0"/>
                <a:sym typeface="Helvetica Neue Bold Condensed" charset="0"/>
              </a:rPr>
              <a:t>, 1877 - 1959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Pigouvian</a:t>
            </a:r>
            <a:r>
              <a:rPr lang="en-US" dirty="0" smtClean="0"/>
              <a:t> Pricing</a:t>
            </a: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6603762" y="0"/>
            <a:ext cx="2514600" cy="1752600"/>
          </a:xfrm>
          <a:prstGeom prst="cloudCallout">
            <a:avLst>
              <a:gd name="adj1" fmla="val -63314"/>
              <a:gd name="adj2" fmla="val 766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Cap and Trade or Carbon Fee?  Both are examples of </a:t>
            </a:r>
            <a:r>
              <a:rPr lang="en-US" sz="1400" dirty="0" err="1" smtClean="0">
                <a:solidFill>
                  <a:schemeClr val="tx1"/>
                </a:solidFill>
              </a:rPr>
              <a:t>Pigouvian</a:t>
            </a:r>
            <a:r>
              <a:rPr lang="en-US" sz="1400" dirty="0" smtClean="0">
                <a:solidFill>
                  <a:schemeClr val="tx1"/>
                </a:solidFill>
              </a:rPr>
              <a:t> pricing!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19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 and the Tax Rate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cost of carbon is a dollar measure of the damages from one more ton of CO</a:t>
            </a:r>
            <a:r>
              <a:rPr lang="en-US" baseline="-25000" dirty="0" smtClean="0"/>
              <a:t>2</a:t>
            </a:r>
            <a:r>
              <a:rPr lang="en-US" dirty="0" smtClean="0"/>
              <a:t> emissions in any given year</a:t>
            </a:r>
          </a:p>
          <a:p>
            <a:r>
              <a:rPr lang="en-US" dirty="0" smtClean="0"/>
              <a:t>SCC is a measure of marginal damages from pollution</a:t>
            </a:r>
          </a:p>
          <a:p>
            <a:r>
              <a:rPr lang="en-US" dirty="0" smtClean="0"/>
              <a:t>Pigou’s prescription: set tax equal to SCC</a:t>
            </a:r>
          </a:p>
          <a:p>
            <a:r>
              <a:rPr lang="en-US" dirty="0" smtClean="0"/>
              <a:t>A classic prescription to deal with pollution</a:t>
            </a:r>
            <a:endParaRPr lang="en-US" dirty="0"/>
          </a:p>
          <a:p>
            <a:r>
              <a:rPr lang="en-US" dirty="0" smtClean="0"/>
              <a:t>What is the social cost of carbon?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Cost of Carbon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012106"/>
              </p:ext>
            </p:extLst>
          </p:nvPr>
        </p:nvGraphicFramePr>
        <p:xfrm>
          <a:off x="990600" y="1143000"/>
          <a:ext cx="713232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6400800"/>
            <a:ext cx="384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U.S. Interagency Working Group (2015)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7958270" y="4013676"/>
            <a:ext cx="1066800" cy="2286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3401028"/>
            <a:ext cx="914400" cy="612648"/>
          </a:xfrm>
          <a:prstGeom prst="wedgeRoundRectCallout">
            <a:avLst>
              <a:gd name="adj1" fmla="val 126831"/>
              <a:gd name="adj2" fmla="val 13503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$32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715000" y="2895600"/>
            <a:ext cx="914400" cy="612648"/>
          </a:xfrm>
          <a:prstGeom prst="wedgeRoundRectCallout">
            <a:avLst>
              <a:gd name="adj1" fmla="val 170756"/>
              <a:gd name="adj2" fmla="val 12527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$71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Emission Reduction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Paris INDC</a:t>
            </a:r>
          </a:p>
          <a:p>
            <a:pPr marL="0" indent="0">
              <a:buNone/>
            </a:pPr>
            <a:r>
              <a:rPr lang="en-US" dirty="0" smtClean="0"/>
              <a:t>“…the </a:t>
            </a:r>
            <a:r>
              <a:rPr lang="en-US" dirty="0"/>
              <a:t>United States intends to </a:t>
            </a:r>
            <a:r>
              <a:rPr lang="en-US" dirty="0" smtClean="0"/>
              <a:t>achieve an </a:t>
            </a:r>
            <a:r>
              <a:rPr lang="en-US" dirty="0"/>
              <a:t>economy-wide target of reducing its greenhouse gas emissions by 26-28 per </a:t>
            </a:r>
            <a:r>
              <a:rPr lang="en-US" dirty="0" smtClean="0"/>
              <a:t>cent below </a:t>
            </a:r>
            <a:r>
              <a:rPr lang="en-US" dirty="0"/>
              <a:t>its 2005 level in 2025 and to make best efforts to reduce its emissions by 28</a:t>
            </a:r>
            <a:r>
              <a:rPr lang="en-US" dirty="0" smtClean="0"/>
              <a:t>%.”</a:t>
            </a:r>
          </a:p>
          <a:p>
            <a:r>
              <a:rPr lang="en-US" b="1" dirty="0" smtClean="0"/>
              <a:t>Aspirational Target</a:t>
            </a:r>
          </a:p>
          <a:p>
            <a:pPr marL="0" indent="0">
              <a:buNone/>
            </a:pPr>
            <a:r>
              <a:rPr lang="en-US" dirty="0" smtClean="0"/>
              <a:t>“This </a:t>
            </a:r>
            <a:r>
              <a:rPr lang="en-US" dirty="0"/>
              <a:t>target is consistent with a straight line emission reduction </a:t>
            </a:r>
            <a:r>
              <a:rPr lang="en-US" dirty="0" smtClean="0"/>
              <a:t>pathway from </a:t>
            </a:r>
            <a:r>
              <a:rPr lang="en-US" dirty="0"/>
              <a:t>2020 to deep, economy-wide emission reductions of 80% or more by </a:t>
            </a:r>
            <a:r>
              <a:rPr lang="en-US" dirty="0" smtClean="0"/>
              <a:t>2050.”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6400800"/>
            <a:ext cx="2005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Rausch  and Reilly (2015)</a:t>
            </a:r>
            <a:endParaRPr lang="en-US" sz="1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840088"/>
              </p:ext>
            </p:extLst>
          </p:nvPr>
        </p:nvGraphicFramePr>
        <p:xfrm>
          <a:off x="533400" y="990600"/>
          <a:ext cx="7943215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Scenarios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429000" y="3886200"/>
            <a:ext cx="990600" cy="457200"/>
          </a:xfrm>
          <a:prstGeom prst="wedgeRoundRectCallout">
            <a:avLst>
              <a:gd name="adj1" fmla="val 100806"/>
              <a:gd name="adj2" fmla="val -18049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-19%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162800" y="4876800"/>
            <a:ext cx="990600" cy="457200"/>
          </a:xfrm>
          <a:prstGeom prst="wedgeRoundRectCallout">
            <a:avLst>
              <a:gd name="adj1" fmla="val 32654"/>
              <a:gd name="adj2" fmla="val -27955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ysClr val="windowText" lastClr="000000"/>
                </a:solidFill>
              </a:rPr>
              <a:t>-28%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Revenue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year revenue shortfall for a “realistic” corporate income tax reform could be offset by a carbon tax of $20 per ton growing at 3 to 5 percent per year.</a:t>
            </a:r>
          </a:p>
          <a:p>
            <a:pPr lvl="1"/>
            <a:r>
              <a:rPr lang="en-US" dirty="0" smtClean="0"/>
              <a:t>20 percent top corporate income tax rate</a:t>
            </a:r>
          </a:p>
          <a:p>
            <a:pPr lvl="1"/>
            <a:r>
              <a:rPr lang="en-US" dirty="0" smtClean="0"/>
              <a:t>Preserve MACRS, interest deductibility, and R&amp;D tax credits/expensing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DB38-065B-4EDA-9572-49ECFE09FC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1118</Words>
  <Application>Microsoft Macintosh PowerPoint</Application>
  <PresentationFormat>On-screen Show (4:3)</PresentationFormat>
  <Paragraphs>236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Haarlemmer MT</vt:lpstr>
      <vt:lpstr>Helvetica Neue Bold Condensed</vt:lpstr>
      <vt:lpstr>Times New Roman</vt:lpstr>
      <vt:lpstr>ヒラギノ角ゴ ProN W6</vt:lpstr>
      <vt:lpstr>Office Theme</vt:lpstr>
      <vt:lpstr>Some Thoughts on an Energy Policy for a Sustainable Future  Gilbert E. Metcalf Tufts University and NBER </vt:lpstr>
      <vt:lpstr>Topics</vt:lpstr>
      <vt:lpstr>Carbon Tax: Setting the Tax Rate</vt:lpstr>
      <vt:lpstr>1. Pigouvian Pricing</vt:lpstr>
      <vt:lpstr>SCC and the Tax Rate</vt:lpstr>
      <vt:lpstr>Social Cost of Carbon</vt:lpstr>
      <vt:lpstr>2. Emission Reduction Target</vt:lpstr>
      <vt:lpstr>Emission Scenarios</vt:lpstr>
      <vt:lpstr>3. Revenue Target</vt:lpstr>
      <vt:lpstr>Setting the Rate with a Revenue Target</vt:lpstr>
      <vt:lpstr>4. Political Target</vt:lpstr>
      <vt:lpstr>Carbon Tax: Significant Revenue Potential</vt:lpstr>
      <vt:lpstr>A Mezzanine Approach?</vt:lpstr>
      <vt:lpstr>Carbon Pricing and Fiscal Reform</vt:lpstr>
      <vt:lpstr>Topics</vt:lpstr>
      <vt:lpstr>Reforming the Tax Code</vt:lpstr>
      <vt:lpstr>Global Oil Model</vt:lpstr>
      <vt:lpstr>Oil Market Impacts </vt:lpstr>
      <vt:lpstr>Assessment</vt:lpstr>
      <vt:lpstr>Topics</vt:lpstr>
      <vt:lpstr>Research and Development: The Problem</vt:lpstr>
      <vt:lpstr>Research and Development: Moving Forward</vt:lpstr>
      <vt:lpstr>Summing Up</vt:lpstr>
      <vt:lpstr>Thank You</vt:lpstr>
    </vt:vector>
  </TitlesOfParts>
  <Company>Tufts University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Metcalf, Gilbert E.</dc:creator>
  <cp:lastModifiedBy>Microsoft Office User</cp:lastModifiedBy>
  <cp:revision>57</cp:revision>
  <dcterms:created xsi:type="dcterms:W3CDTF">2016-09-12T11:56:38Z</dcterms:created>
  <dcterms:modified xsi:type="dcterms:W3CDTF">2016-09-14T15:38:33Z</dcterms:modified>
</cp:coreProperties>
</file>