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72" r:id="rId14"/>
    <p:sldId id="271" r:id="rId15"/>
    <p:sldId id="302" r:id="rId16"/>
    <p:sldId id="290" r:id="rId17"/>
    <p:sldId id="291" r:id="rId18"/>
    <p:sldId id="292" r:id="rId19"/>
    <p:sldId id="294" r:id="rId20"/>
    <p:sldId id="295" r:id="rId21"/>
    <p:sldId id="297" r:id="rId22"/>
    <p:sldId id="298" r:id="rId23"/>
    <p:sldId id="299" r:id="rId24"/>
    <p:sldId id="300" r:id="rId25"/>
    <p:sldId id="30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900"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E354CA-C1A6-4515-BC0C-6FB4863E7F41}" type="datetimeFigureOut">
              <a:rPr lang="en-US" smtClean="0"/>
              <a:t>9/13/2016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E36DC5-32BB-49CE-B1BA-2F9BE38FCB45}" type="slidenum">
              <a:rPr lang="en-US" smtClean="0"/>
              <a:t>‹#›</a:t>
            </a:fld>
            <a:endParaRPr lang="en-US"/>
          </a:p>
        </p:txBody>
      </p:sp>
    </p:spTree>
    <p:extLst>
      <p:ext uri="{BB962C8B-B14F-4D97-AF65-F5344CB8AC3E}">
        <p14:creationId xmlns:p14="http://schemas.microsoft.com/office/powerpoint/2010/main" val="1971759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C20674-DF07-4BF3-8F48-1DEB9A787037}"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93D59-B5AE-44D3-AFA1-D57D46B0F0FC}" type="slidenum">
              <a:rPr lang="en-US" smtClean="0"/>
              <a:t>‹#›</a:t>
            </a:fld>
            <a:endParaRPr lang="en-US"/>
          </a:p>
        </p:txBody>
      </p:sp>
    </p:spTree>
    <p:extLst>
      <p:ext uri="{BB962C8B-B14F-4D97-AF65-F5344CB8AC3E}">
        <p14:creationId xmlns:p14="http://schemas.microsoft.com/office/powerpoint/2010/main" val="395925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C20674-DF07-4BF3-8F48-1DEB9A787037}"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93D59-B5AE-44D3-AFA1-D57D46B0F0FC}" type="slidenum">
              <a:rPr lang="en-US" smtClean="0"/>
              <a:t>‹#›</a:t>
            </a:fld>
            <a:endParaRPr lang="en-US"/>
          </a:p>
        </p:txBody>
      </p:sp>
    </p:spTree>
    <p:extLst>
      <p:ext uri="{BB962C8B-B14F-4D97-AF65-F5344CB8AC3E}">
        <p14:creationId xmlns:p14="http://schemas.microsoft.com/office/powerpoint/2010/main" val="4069619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C20674-DF07-4BF3-8F48-1DEB9A787037}"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93D59-B5AE-44D3-AFA1-D57D46B0F0FC}" type="slidenum">
              <a:rPr lang="en-US" smtClean="0"/>
              <a:t>‹#›</a:t>
            </a:fld>
            <a:endParaRPr lang="en-US"/>
          </a:p>
        </p:txBody>
      </p:sp>
    </p:spTree>
    <p:extLst>
      <p:ext uri="{BB962C8B-B14F-4D97-AF65-F5344CB8AC3E}">
        <p14:creationId xmlns:p14="http://schemas.microsoft.com/office/powerpoint/2010/main" val="1982509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026" y="274324"/>
            <a:ext cx="10973956" cy="114370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026" y="1599497"/>
            <a:ext cx="10973956" cy="21959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9026" y="3930516"/>
            <a:ext cx="10973956" cy="219596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59CF961-2BD4-48BA-B6EA-AFD4AEF2B18A}" type="slidenum">
              <a:rPr lang="en-US" altLang="en-US"/>
              <a:pPr/>
              <a:t>‹#›</a:t>
            </a:fld>
            <a:endParaRPr lang="en-US" altLang="en-US"/>
          </a:p>
        </p:txBody>
      </p:sp>
    </p:spTree>
    <p:extLst>
      <p:ext uri="{BB962C8B-B14F-4D97-AF65-F5344CB8AC3E}">
        <p14:creationId xmlns:p14="http://schemas.microsoft.com/office/powerpoint/2010/main" val="275074995"/>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023" y="274321"/>
            <a:ext cx="10973956" cy="114370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022" y="1600903"/>
            <a:ext cx="5394469" cy="452557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88510" y="1600903"/>
            <a:ext cx="5394468" cy="452557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884D462-0F24-44CD-AA00-6978D28CFDAB}" type="slidenum">
              <a:rPr lang="en-US" altLang="en-US"/>
              <a:pPr/>
              <a:t>‹#›</a:t>
            </a:fld>
            <a:endParaRPr lang="en-US" altLang="en-US"/>
          </a:p>
        </p:txBody>
      </p:sp>
    </p:spTree>
    <p:extLst>
      <p:ext uri="{BB962C8B-B14F-4D97-AF65-F5344CB8AC3E}">
        <p14:creationId xmlns:p14="http://schemas.microsoft.com/office/powerpoint/2010/main" val="1218104828"/>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1"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10972801"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3938589"/>
            <a:ext cx="10972801"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3F13E6D-66C6-4B1D-96CE-73498260192A}" type="slidenum">
              <a:rPr lang="en-US" altLang="en-US"/>
              <a:pPr/>
              <a:t>‹#›</a:t>
            </a:fld>
            <a:endParaRPr lang="en-US" altLang="en-US"/>
          </a:p>
        </p:txBody>
      </p:sp>
    </p:spTree>
    <p:extLst>
      <p:ext uri="{BB962C8B-B14F-4D97-AF65-F5344CB8AC3E}">
        <p14:creationId xmlns:p14="http://schemas.microsoft.com/office/powerpoint/2010/main" val="1809703707"/>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C20674-DF07-4BF3-8F48-1DEB9A787037}"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93D59-B5AE-44D3-AFA1-D57D46B0F0FC}" type="slidenum">
              <a:rPr lang="en-US" smtClean="0"/>
              <a:t>‹#›</a:t>
            </a:fld>
            <a:endParaRPr lang="en-US"/>
          </a:p>
        </p:txBody>
      </p:sp>
    </p:spTree>
    <p:extLst>
      <p:ext uri="{BB962C8B-B14F-4D97-AF65-F5344CB8AC3E}">
        <p14:creationId xmlns:p14="http://schemas.microsoft.com/office/powerpoint/2010/main" val="3771661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C20674-DF07-4BF3-8F48-1DEB9A787037}"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93D59-B5AE-44D3-AFA1-D57D46B0F0FC}" type="slidenum">
              <a:rPr lang="en-US" smtClean="0"/>
              <a:t>‹#›</a:t>
            </a:fld>
            <a:endParaRPr lang="en-US"/>
          </a:p>
        </p:txBody>
      </p:sp>
    </p:spTree>
    <p:extLst>
      <p:ext uri="{BB962C8B-B14F-4D97-AF65-F5344CB8AC3E}">
        <p14:creationId xmlns:p14="http://schemas.microsoft.com/office/powerpoint/2010/main" val="2031705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C20674-DF07-4BF3-8F48-1DEB9A787037}"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93D59-B5AE-44D3-AFA1-D57D46B0F0FC}" type="slidenum">
              <a:rPr lang="en-US" smtClean="0"/>
              <a:t>‹#›</a:t>
            </a:fld>
            <a:endParaRPr lang="en-US"/>
          </a:p>
        </p:txBody>
      </p:sp>
    </p:spTree>
    <p:extLst>
      <p:ext uri="{BB962C8B-B14F-4D97-AF65-F5344CB8AC3E}">
        <p14:creationId xmlns:p14="http://schemas.microsoft.com/office/powerpoint/2010/main" val="3997503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C20674-DF07-4BF3-8F48-1DEB9A787037}" type="datetimeFigureOut">
              <a:rPr lang="en-US" smtClean="0"/>
              <a:t>9/13/2016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F93D59-B5AE-44D3-AFA1-D57D46B0F0FC}" type="slidenum">
              <a:rPr lang="en-US" smtClean="0"/>
              <a:t>‹#›</a:t>
            </a:fld>
            <a:endParaRPr lang="en-US"/>
          </a:p>
        </p:txBody>
      </p:sp>
    </p:spTree>
    <p:extLst>
      <p:ext uri="{BB962C8B-B14F-4D97-AF65-F5344CB8AC3E}">
        <p14:creationId xmlns:p14="http://schemas.microsoft.com/office/powerpoint/2010/main" val="874108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C20674-DF07-4BF3-8F48-1DEB9A787037}" type="datetimeFigureOut">
              <a:rPr lang="en-US" smtClean="0"/>
              <a:t>9/13/2016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F93D59-B5AE-44D3-AFA1-D57D46B0F0FC}" type="slidenum">
              <a:rPr lang="en-US" smtClean="0"/>
              <a:t>‹#›</a:t>
            </a:fld>
            <a:endParaRPr lang="en-US"/>
          </a:p>
        </p:txBody>
      </p:sp>
    </p:spTree>
    <p:extLst>
      <p:ext uri="{BB962C8B-B14F-4D97-AF65-F5344CB8AC3E}">
        <p14:creationId xmlns:p14="http://schemas.microsoft.com/office/powerpoint/2010/main" val="2461682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C20674-DF07-4BF3-8F48-1DEB9A787037}" type="datetimeFigureOut">
              <a:rPr lang="en-US" smtClean="0"/>
              <a:t>9/13/2016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F93D59-B5AE-44D3-AFA1-D57D46B0F0FC}" type="slidenum">
              <a:rPr lang="en-US" smtClean="0"/>
              <a:t>‹#›</a:t>
            </a:fld>
            <a:endParaRPr lang="en-US"/>
          </a:p>
        </p:txBody>
      </p:sp>
    </p:spTree>
    <p:extLst>
      <p:ext uri="{BB962C8B-B14F-4D97-AF65-F5344CB8AC3E}">
        <p14:creationId xmlns:p14="http://schemas.microsoft.com/office/powerpoint/2010/main" val="3387567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C20674-DF07-4BF3-8F48-1DEB9A787037}"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93D59-B5AE-44D3-AFA1-D57D46B0F0FC}" type="slidenum">
              <a:rPr lang="en-US" smtClean="0"/>
              <a:t>‹#›</a:t>
            </a:fld>
            <a:endParaRPr lang="en-US"/>
          </a:p>
        </p:txBody>
      </p:sp>
    </p:spTree>
    <p:extLst>
      <p:ext uri="{BB962C8B-B14F-4D97-AF65-F5344CB8AC3E}">
        <p14:creationId xmlns:p14="http://schemas.microsoft.com/office/powerpoint/2010/main" val="2726938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C20674-DF07-4BF3-8F48-1DEB9A787037}"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93D59-B5AE-44D3-AFA1-D57D46B0F0FC}" type="slidenum">
              <a:rPr lang="en-US" smtClean="0"/>
              <a:t>‹#›</a:t>
            </a:fld>
            <a:endParaRPr lang="en-US"/>
          </a:p>
        </p:txBody>
      </p:sp>
    </p:spTree>
    <p:extLst>
      <p:ext uri="{BB962C8B-B14F-4D97-AF65-F5344CB8AC3E}">
        <p14:creationId xmlns:p14="http://schemas.microsoft.com/office/powerpoint/2010/main" val="1858149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C20674-DF07-4BF3-8F48-1DEB9A787037}" type="datetimeFigureOut">
              <a:rPr lang="en-US" smtClean="0"/>
              <a:t>9/13/2016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F93D59-B5AE-44D3-AFA1-D57D46B0F0FC}" type="slidenum">
              <a:rPr lang="en-US" smtClean="0"/>
              <a:t>‹#›</a:t>
            </a:fld>
            <a:endParaRPr lang="en-US"/>
          </a:p>
        </p:txBody>
      </p:sp>
    </p:spTree>
    <p:extLst>
      <p:ext uri="{BB962C8B-B14F-4D97-AF65-F5344CB8AC3E}">
        <p14:creationId xmlns:p14="http://schemas.microsoft.com/office/powerpoint/2010/main" val="1620205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Do Energy Conservation Investments Deliver</a:t>
            </a:r>
            <a:r>
              <a:rPr lang="en-US" dirty="0" smtClean="0"/>
              <a:t>? The Role of Energy Efficiency in Climate Policy </a:t>
            </a:r>
            <a:endParaRPr lang="en-US" dirty="0"/>
          </a:p>
        </p:txBody>
      </p:sp>
      <p:sp>
        <p:nvSpPr>
          <p:cNvPr id="3" name="Subtitle 2"/>
          <p:cNvSpPr>
            <a:spLocks noGrp="1"/>
          </p:cNvSpPr>
          <p:nvPr>
            <p:ph type="subTitle" idx="1"/>
          </p:nvPr>
        </p:nvSpPr>
        <p:spPr>
          <a:xfrm>
            <a:off x="1524000" y="3602038"/>
            <a:ext cx="9144000" cy="2455862"/>
          </a:xfrm>
        </p:spPr>
        <p:txBody>
          <a:bodyPr>
            <a:normAutofit/>
          </a:bodyPr>
          <a:lstStyle/>
          <a:p>
            <a:endParaRPr lang="en-US" dirty="0"/>
          </a:p>
          <a:p>
            <a:r>
              <a:rPr lang="en-US" sz="2800" dirty="0" smtClean="0"/>
              <a:t>Erica Myers</a:t>
            </a:r>
          </a:p>
          <a:p>
            <a:r>
              <a:rPr lang="en-US" sz="2800" dirty="0" smtClean="0"/>
              <a:t>Agricultural and Consumer Economics</a:t>
            </a:r>
          </a:p>
          <a:p>
            <a:r>
              <a:rPr lang="en-US" sz="2800" dirty="0" smtClean="0"/>
              <a:t>University of Illinois</a:t>
            </a:r>
            <a:endParaRPr lang="en-US" sz="2800" dirty="0"/>
          </a:p>
        </p:txBody>
      </p:sp>
    </p:spTree>
    <p:extLst>
      <p:ext uri="{BB962C8B-B14F-4D97-AF65-F5344CB8AC3E}">
        <p14:creationId xmlns:p14="http://schemas.microsoft.com/office/powerpoint/2010/main" val="1340867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EE Potential Calculated?</a:t>
            </a:r>
            <a:endParaRPr lang="en-US" dirty="0"/>
          </a:p>
        </p:txBody>
      </p:sp>
      <p:sp>
        <p:nvSpPr>
          <p:cNvPr id="3" name="Content Placeholder 2"/>
          <p:cNvSpPr>
            <a:spLocks noGrp="1"/>
          </p:cNvSpPr>
          <p:nvPr>
            <p:ph idx="1"/>
          </p:nvPr>
        </p:nvSpPr>
        <p:spPr/>
        <p:txBody>
          <a:bodyPr/>
          <a:lstStyle/>
          <a:p>
            <a:pPr marL="285750" indent="-285750"/>
            <a:r>
              <a:rPr lang="en-US" sz="3200" dirty="0" smtClean="0"/>
              <a:t>Difference in “Life Cycle Cost” between standard and efficient appliances</a:t>
            </a:r>
          </a:p>
          <a:p>
            <a:pPr marL="285750" indent="-285750"/>
            <a:endParaRPr lang="en-US" sz="3200" dirty="0" smtClean="0"/>
          </a:p>
          <a:p>
            <a:pPr marL="285750" indent="-285750"/>
            <a:r>
              <a:rPr lang="en-US" sz="3200" dirty="0" smtClean="0"/>
              <a:t>“Life Cycle Cost” has two components</a:t>
            </a:r>
          </a:p>
          <a:p>
            <a:pPr marL="800100" lvl="1" indent="-342900">
              <a:buAutoNum type="arabicParenR"/>
            </a:pPr>
            <a:r>
              <a:rPr lang="en-US" sz="3200" dirty="0"/>
              <a:t>Purchase and installation cost</a:t>
            </a:r>
          </a:p>
          <a:p>
            <a:pPr marL="800100" lvl="1" indent="-342900">
              <a:buAutoNum type="arabicParenR"/>
            </a:pPr>
            <a:r>
              <a:rPr lang="en-US" sz="3200" dirty="0"/>
              <a:t>Operating costs summed over </a:t>
            </a:r>
            <a:r>
              <a:rPr lang="en-US" sz="3200" dirty="0" smtClean="0"/>
              <a:t>life </a:t>
            </a:r>
            <a:r>
              <a:rPr lang="en-US" sz="3200" dirty="0"/>
              <a:t>time </a:t>
            </a:r>
            <a:endParaRPr lang="en-US" sz="3200" dirty="0" smtClean="0"/>
          </a:p>
          <a:p>
            <a:pPr marL="0" indent="0">
              <a:buNone/>
            </a:pPr>
            <a:endParaRPr lang="en-US" dirty="0"/>
          </a:p>
        </p:txBody>
      </p:sp>
    </p:spTree>
    <p:extLst>
      <p:ext uri="{BB962C8B-B14F-4D97-AF65-F5344CB8AC3E}">
        <p14:creationId xmlns:p14="http://schemas.microsoft.com/office/powerpoint/2010/main" val="2519007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Agenda For Economists</a:t>
            </a:r>
            <a:endParaRPr lang="en-US" dirty="0"/>
          </a:p>
        </p:txBody>
      </p:sp>
      <p:sp>
        <p:nvSpPr>
          <p:cNvPr id="3" name="Content Placeholder 2"/>
          <p:cNvSpPr>
            <a:spLocks noGrp="1"/>
          </p:cNvSpPr>
          <p:nvPr>
            <p:ph idx="1"/>
          </p:nvPr>
        </p:nvSpPr>
        <p:spPr>
          <a:xfrm>
            <a:off x="520924" y="1690688"/>
            <a:ext cx="10013994" cy="4619960"/>
          </a:xfrm>
        </p:spPr>
        <p:txBody>
          <a:bodyPr>
            <a:normAutofit/>
          </a:bodyPr>
          <a:lstStyle/>
          <a:p>
            <a:pPr marL="0" indent="0">
              <a:buNone/>
            </a:pPr>
            <a:r>
              <a:rPr lang="en-US" sz="3200" dirty="0" smtClean="0"/>
              <a:t>Why aren’t these seemingly cost effective measures being taken up in the absence of public policy?</a:t>
            </a:r>
          </a:p>
          <a:p>
            <a:pPr marL="0" indent="0">
              <a:buNone/>
            </a:pPr>
            <a:endParaRPr lang="en-US" sz="2000" dirty="0" smtClean="0"/>
          </a:p>
          <a:p>
            <a:pPr marL="0" indent="0">
              <a:buNone/>
            </a:pPr>
            <a:r>
              <a:rPr lang="en-US" sz="3200" dirty="0" smtClean="0"/>
              <a:t>i.e. If there are dollar bills on the ground, why is no one picking them up?</a:t>
            </a:r>
            <a:endParaRPr lang="en-US" sz="3200" dirty="0"/>
          </a:p>
        </p:txBody>
      </p:sp>
      <p:pic>
        <p:nvPicPr>
          <p:cNvPr id="3074" name="Picture 2" descr="Image result for person looking puzzl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4625" y="1027906"/>
            <a:ext cx="1857375" cy="255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2741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Identify “Market Failures” that Lead to Sub-Optimal Investment?</a:t>
            </a:r>
            <a:endParaRPr lang="en-US" dirty="0"/>
          </a:p>
        </p:txBody>
      </p:sp>
      <p:sp>
        <p:nvSpPr>
          <p:cNvPr id="3" name="Content Placeholder 2"/>
          <p:cNvSpPr>
            <a:spLocks noGrp="1"/>
          </p:cNvSpPr>
          <p:nvPr>
            <p:ph idx="1"/>
          </p:nvPr>
        </p:nvSpPr>
        <p:spPr/>
        <p:txBody>
          <a:bodyPr/>
          <a:lstStyle/>
          <a:p>
            <a:pPr lvl="1">
              <a:lnSpc>
                <a:spcPct val="79000"/>
              </a:lnSpc>
            </a:pPr>
            <a:endParaRPr lang="en-US" sz="3200" dirty="0" smtClean="0"/>
          </a:p>
          <a:p>
            <a:pPr lvl="1">
              <a:lnSpc>
                <a:spcPct val="79000"/>
              </a:lnSpc>
            </a:pPr>
            <a:r>
              <a:rPr lang="en-US" sz="3200" dirty="0" smtClean="0"/>
              <a:t>“Non-optimizing” Behavior</a:t>
            </a:r>
          </a:p>
          <a:p>
            <a:pPr lvl="2">
              <a:lnSpc>
                <a:spcPct val="79000"/>
              </a:lnSpc>
            </a:pPr>
            <a:r>
              <a:rPr lang="en-US" sz="2800" dirty="0" smtClean="0"/>
              <a:t>Inattention</a:t>
            </a:r>
          </a:p>
          <a:p>
            <a:pPr lvl="2">
              <a:lnSpc>
                <a:spcPct val="79000"/>
              </a:lnSpc>
            </a:pPr>
            <a:r>
              <a:rPr lang="en-US" sz="2800" dirty="0" smtClean="0"/>
              <a:t>Saliency Effects</a:t>
            </a:r>
          </a:p>
          <a:p>
            <a:pPr lvl="2">
              <a:lnSpc>
                <a:spcPct val="79000"/>
              </a:lnSpc>
            </a:pPr>
            <a:r>
              <a:rPr lang="en-US" sz="2800" dirty="0" smtClean="0"/>
              <a:t>Status Quo Bias</a:t>
            </a:r>
          </a:p>
          <a:p>
            <a:pPr lvl="2">
              <a:lnSpc>
                <a:spcPct val="79000"/>
              </a:lnSpc>
            </a:pPr>
            <a:endParaRPr lang="en-US" sz="2800" dirty="0"/>
          </a:p>
          <a:p>
            <a:pPr lvl="2">
              <a:lnSpc>
                <a:spcPct val="79000"/>
              </a:lnSpc>
            </a:pPr>
            <a:endParaRPr lang="en-US" sz="2800" dirty="0" smtClean="0"/>
          </a:p>
          <a:p>
            <a:pPr lvl="1">
              <a:lnSpc>
                <a:spcPct val="79000"/>
              </a:lnSpc>
            </a:pPr>
            <a:r>
              <a:rPr lang="en-US" sz="3200" dirty="0" smtClean="0"/>
              <a:t>Principal-Agent Problems</a:t>
            </a:r>
          </a:p>
          <a:p>
            <a:endParaRPr lang="en-US" dirty="0"/>
          </a:p>
        </p:txBody>
      </p:sp>
    </p:spTree>
    <p:extLst>
      <p:ext uri="{BB962C8B-B14F-4D97-AF65-F5344CB8AC3E}">
        <p14:creationId xmlns:p14="http://schemas.microsoft.com/office/powerpoint/2010/main" val="684314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Sometimes, But These Are Often Small</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708843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Projected Savings Typically Over-Estimate Realized Savings</a:t>
            </a:r>
            <a:endParaRPr lang="en-US" dirty="0"/>
          </a:p>
        </p:txBody>
      </p:sp>
      <p:sp>
        <p:nvSpPr>
          <p:cNvPr id="3" name="Content Placeholder 2"/>
          <p:cNvSpPr>
            <a:spLocks noGrp="1"/>
          </p:cNvSpPr>
          <p:nvPr>
            <p:ph idx="1"/>
          </p:nvPr>
        </p:nvSpPr>
        <p:spPr/>
        <p:txBody>
          <a:bodyPr/>
          <a:lstStyle/>
          <a:p>
            <a:endParaRPr lang="en-US" dirty="0" smtClean="0"/>
          </a:p>
          <a:p>
            <a:r>
              <a:rPr lang="en-US" dirty="0" smtClean="0"/>
              <a:t>Weatherization </a:t>
            </a:r>
            <a:r>
              <a:rPr lang="en-US" dirty="0" smtClean="0"/>
              <a:t>Assistance Program </a:t>
            </a:r>
            <a:r>
              <a:rPr lang="en-US" dirty="0"/>
              <a:t>(</a:t>
            </a:r>
            <a:r>
              <a:rPr lang="en-US" dirty="0" err="1"/>
              <a:t>Fowlie</a:t>
            </a:r>
            <a:r>
              <a:rPr lang="en-US" dirty="0"/>
              <a:t> et al. 2015</a:t>
            </a:r>
            <a:r>
              <a:rPr lang="en-US" dirty="0" smtClean="0"/>
              <a:t>) </a:t>
            </a:r>
          </a:p>
          <a:p>
            <a:endParaRPr lang="en-US" dirty="0" smtClean="0"/>
          </a:p>
          <a:p>
            <a:r>
              <a:rPr lang="en-US" dirty="0"/>
              <a:t>A</a:t>
            </a:r>
            <a:r>
              <a:rPr lang="en-US" dirty="0" smtClean="0"/>
              <a:t>ppliance </a:t>
            </a:r>
            <a:r>
              <a:rPr lang="en-US" dirty="0"/>
              <a:t>rebate programs (</a:t>
            </a:r>
            <a:r>
              <a:rPr lang="en-US" dirty="0" err="1"/>
              <a:t>Houde</a:t>
            </a:r>
            <a:r>
              <a:rPr lang="en-US" dirty="0"/>
              <a:t> and </a:t>
            </a:r>
            <a:r>
              <a:rPr lang="en-US" dirty="0" err="1"/>
              <a:t>Aldy</a:t>
            </a:r>
            <a:r>
              <a:rPr lang="en-US" dirty="0"/>
              <a:t> 2014, Davis et al. 2014) </a:t>
            </a:r>
            <a:endParaRPr lang="en-US" dirty="0" smtClean="0"/>
          </a:p>
          <a:p>
            <a:endParaRPr lang="en-US" dirty="0" smtClean="0"/>
          </a:p>
          <a:p>
            <a:r>
              <a:rPr lang="en-US" dirty="0"/>
              <a:t>B</a:t>
            </a:r>
            <a:r>
              <a:rPr lang="en-US" dirty="0" smtClean="0"/>
              <a:t>uilding </a:t>
            </a:r>
            <a:r>
              <a:rPr lang="en-US" dirty="0"/>
              <a:t>codes (Levinson, 2015). </a:t>
            </a:r>
          </a:p>
        </p:txBody>
      </p:sp>
    </p:spTree>
    <p:extLst>
      <p:ext uri="{BB962C8B-B14F-4D97-AF65-F5344CB8AC3E}">
        <p14:creationId xmlns:p14="http://schemas.microsoft.com/office/powerpoint/2010/main" val="18886365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driving the wedge between projected and realized savings?</a:t>
            </a:r>
            <a:endParaRPr lang="en-US" dirty="0"/>
          </a:p>
        </p:txBody>
      </p:sp>
      <p:sp>
        <p:nvSpPr>
          <p:cNvPr id="3" name="Content Placeholder 2"/>
          <p:cNvSpPr>
            <a:spLocks noGrp="1"/>
          </p:cNvSpPr>
          <p:nvPr>
            <p:ph idx="1"/>
          </p:nvPr>
        </p:nvSpPr>
        <p:spPr/>
        <p:txBody>
          <a:bodyPr/>
          <a:lstStyle/>
          <a:p>
            <a:endParaRPr lang="en-US" dirty="0" smtClean="0"/>
          </a:p>
          <a:p>
            <a:r>
              <a:rPr lang="en-US" dirty="0" smtClean="0"/>
              <a:t>Workmanship</a:t>
            </a:r>
          </a:p>
          <a:p>
            <a:endParaRPr lang="en-US" dirty="0"/>
          </a:p>
          <a:p>
            <a:r>
              <a:rPr lang="en-US" dirty="0" smtClean="0"/>
              <a:t>Occupant behavior</a:t>
            </a:r>
          </a:p>
          <a:p>
            <a:endParaRPr lang="en-US" dirty="0"/>
          </a:p>
          <a:p>
            <a:r>
              <a:rPr lang="en-US" dirty="0" smtClean="0"/>
              <a:t>Modelling</a:t>
            </a:r>
          </a:p>
        </p:txBody>
      </p:sp>
    </p:spTree>
    <p:extLst>
      <p:ext uri="{BB962C8B-B14F-4D97-AF65-F5344CB8AC3E}">
        <p14:creationId xmlns:p14="http://schemas.microsoft.com/office/powerpoint/2010/main" val="2565266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Blame the Workers?</a:t>
            </a:r>
            <a:endParaRPr lang="en-US" dirty="0"/>
          </a:p>
        </p:txBody>
      </p:sp>
      <p:pic>
        <p:nvPicPr>
          <p:cNvPr id="4" name="Picture 2" descr="D:\a1\columbia\evaluation\hpsses_2\data_csg\net_realize_bycontractor.e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09625" y="1417444"/>
            <a:ext cx="8098016" cy="544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607641" y="5692462"/>
            <a:ext cx="2239524" cy="369332"/>
          </a:xfrm>
          <a:prstGeom prst="rect">
            <a:avLst/>
          </a:prstGeom>
          <a:noFill/>
        </p:spPr>
        <p:txBody>
          <a:bodyPr wrap="none" rtlCol="0">
            <a:spAutoFit/>
          </a:bodyPr>
          <a:lstStyle/>
          <a:p>
            <a:r>
              <a:rPr lang="en-US" dirty="0" smtClean="0"/>
              <a:t>Source: </a:t>
            </a:r>
            <a:r>
              <a:rPr lang="en-US" dirty="0" err="1" smtClean="0"/>
              <a:t>Blansnik</a:t>
            </a:r>
            <a:r>
              <a:rPr lang="en-US" dirty="0" smtClean="0"/>
              <a:t> 2013</a:t>
            </a:r>
            <a:endParaRPr lang="en-US" dirty="0"/>
          </a:p>
        </p:txBody>
      </p:sp>
    </p:spTree>
    <p:extLst>
      <p:ext uri="{BB962C8B-B14F-4D97-AF65-F5344CB8AC3E}">
        <p14:creationId xmlns:p14="http://schemas.microsoft.com/office/powerpoint/2010/main" val="41146342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Blame the Occupants?</a:t>
            </a:r>
            <a:endParaRPr lang="en-US" dirty="0"/>
          </a:p>
        </p:txBody>
      </p:sp>
      <p:sp>
        <p:nvSpPr>
          <p:cNvPr id="3" name="Content Placeholder 2"/>
          <p:cNvSpPr>
            <a:spLocks noGrp="1"/>
          </p:cNvSpPr>
          <p:nvPr>
            <p:ph idx="1"/>
          </p:nvPr>
        </p:nvSpPr>
        <p:spPr/>
        <p:txBody>
          <a:bodyPr/>
          <a:lstStyle/>
          <a:p>
            <a:r>
              <a:rPr lang="en-US" altLang="en-US" sz="2393" dirty="0" smtClean="0"/>
              <a:t>Some say actual energy use has little to do with house efficiency because effects of particular occupants can have such a large effect </a:t>
            </a:r>
          </a:p>
          <a:p>
            <a:endParaRPr lang="en-US" altLang="en-US" sz="2393" dirty="0" smtClean="0"/>
          </a:p>
          <a:p>
            <a:r>
              <a:rPr lang="en-US" altLang="en-US" sz="2393" dirty="0" smtClean="0"/>
              <a:t>Hard to measure occupancy impact, </a:t>
            </a:r>
            <a:r>
              <a:rPr lang="en-US" altLang="en-US" sz="2393" dirty="0" err="1" smtClean="0"/>
              <a:t>Blasnik</a:t>
            </a:r>
            <a:r>
              <a:rPr lang="en-US" altLang="en-US" sz="2393" dirty="0" smtClean="0"/>
              <a:t> 2013, tries to bracket it</a:t>
            </a:r>
          </a:p>
          <a:p>
            <a:endParaRPr lang="en-US" dirty="0"/>
          </a:p>
        </p:txBody>
      </p:sp>
    </p:spTree>
    <p:extLst>
      <p:ext uri="{BB962C8B-B14F-4D97-AF65-F5344CB8AC3E}">
        <p14:creationId xmlns:p14="http://schemas.microsoft.com/office/powerpoint/2010/main" val="25559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Blasnik</a:t>
            </a:r>
            <a:r>
              <a:rPr lang="en-US" dirty="0" smtClean="0"/>
              <a:t> 2013’s Approach</a:t>
            </a:r>
            <a:endParaRPr lang="en-US" dirty="0"/>
          </a:p>
        </p:txBody>
      </p:sp>
      <p:sp>
        <p:nvSpPr>
          <p:cNvPr id="3" name="Content Placeholder 2"/>
          <p:cNvSpPr>
            <a:spLocks noGrp="1"/>
          </p:cNvSpPr>
          <p:nvPr>
            <p:ph idx="1"/>
          </p:nvPr>
        </p:nvSpPr>
        <p:spPr/>
        <p:txBody>
          <a:bodyPr/>
          <a:lstStyle/>
          <a:p>
            <a:r>
              <a:rPr lang="en-US" altLang="en-US" sz="2836" dirty="0"/>
              <a:t>Analysis of Midwestern gas utility customers</a:t>
            </a:r>
          </a:p>
          <a:p>
            <a:pPr lvl="1"/>
            <a:r>
              <a:rPr lang="en-US" altLang="en-US" sz="2481" dirty="0"/>
              <a:t>Weather-adjusted gas use in 2012 vs. 2009</a:t>
            </a:r>
          </a:p>
          <a:p>
            <a:pPr lvl="1"/>
            <a:r>
              <a:rPr lang="en-US" altLang="en-US" sz="2481" dirty="0"/>
              <a:t>Owner-occupied single family homes</a:t>
            </a:r>
            <a:endParaRPr lang="en-US" altLang="en-US" sz="2127" dirty="0"/>
          </a:p>
          <a:p>
            <a:pPr lvl="1"/>
            <a:r>
              <a:rPr lang="en-US" altLang="en-US" sz="2481" dirty="0"/>
              <a:t>Results for 79,805 movers and 545,136 stayers</a:t>
            </a:r>
          </a:p>
          <a:p>
            <a:endParaRPr lang="en-US" dirty="0"/>
          </a:p>
        </p:txBody>
      </p:sp>
    </p:spTree>
    <p:extLst>
      <p:ext uri="{BB962C8B-B14F-4D97-AF65-F5344CB8AC3E}">
        <p14:creationId xmlns:p14="http://schemas.microsoft.com/office/powerpoint/2010/main" val="39583802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2179556" y="119576"/>
            <a:ext cx="8010144" cy="724486"/>
          </a:xfrm>
        </p:spPr>
        <p:txBody>
          <a:bodyPr/>
          <a:lstStyle/>
          <a:p>
            <a:r>
              <a:rPr lang="en-US" altLang="en-US" smtClean="0"/>
              <a:t>Gas Use: Movers vs. Stayers</a:t>
            </a:r>
          </a:p>
        </p:txBody>
      </p:sp>
      <p:sp>
        <p:nvSpPr>
          <p:cNvPr id="62467" name="Text Placeholder 3"/>
          <p:cNvSpPr>
            <a:spLocks noGrp="1"/>
          </p:cNvSpPr>
          <p:nvPr>
            <p:ph type="body" sz="half" idx="1"/>
          </p:nvPr>
        </p:nvSpPr>
        <p:spPr>
          <a:xfrm>
            <a:off x="1976980" y="5454045"/>
            <a:ext cx="8170516" cy="1115568"/>
          </a:xfrm>
        </p:spPr>
        <p:txBody>
          <a:bodyPr/>
          <a:lstStyle/>
          <a:p>
            <a:r>
              <a:rPr lang="en-US" altLang="en-US" sz="2127"/>
              <a:t>Median Abs. Change in Gas Use: Movers=15%, Stayers=8% </a:t>
            </a:r>
          </a:p>
          <a:p>
            <a:r>
              <a:rPr lang="en-US" altLang="en-US" sz="2127"/>
              <a:t>Within  ±25% of prior use: Movers=71%, Stayers=90%</a:t>
            </a:r>
          </a:p>
        </p:txBody>
      </p:sp>
      <p:pic>
        <p:nvPicPr>
          <p:cNvPr id="62468" name="Picture 8" descr="D:\a1\bs_summercamp\moverstayer\moverstayers0912_3.e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82131" y="794825"/>
            <a:ext cx="6935372" cy="4659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317503" y="4931755"/>
            <a:ext cx="2239524" cy="369332"/>
          </a:xfrm>
          <a:prstGeom prst="rect">
            <a:avLst/>
          </a:prstGeom>
          <a:noFill/>
        </p:spPr>
        <p:txBody>
          <a:bodyPr wrap="none" rtlCol="0">
            <a:spAutoFit/>
          </a:bodyPr>
          <a:lstStyle/>
          <a:p>
            <a:r>
              <a:rPr lang="en-US" dirty="0" smtClean="0"/>
              <a:t>Source: </a:t>
            </a:r>
            <a:r>
              <a:rPr lang="en-US" dirty="0" err="1" smtClean="0"/>
              <a:t>Blansnik</a:t>
            </a:r>
            <a:r>
              <a:rPr lang="en-US" dirty="0" smtClean="0"/>
              <a:t> 2013</a:t>
            </a:r>
            <a:endParaRPr lang="en-US" dirty="0"/>
          </a:p>
        </p:txBody>
      </p:sp>
    </p:spTree>
    <p:extLst>
      <p:ext uri="{BB962C8B-B14F-4D97-AF65-F5344CB8AC3E}">
        <p14:creationId xmlns:p14="http://schemas.microsoft.com/office/powerpoint/2010/main" val="1283751749"/>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Efficiency often touted as one of the most cost effective way to reduce GHGs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9478" y="1724169"/>
            <a:ext cx="8102668" cy="5196178"/>
          </a:xfrm>
          <a:prstGeom prst="rect">
            <a:avLst/>
          </a:prstGeom>
        </p:spPr>
      </p:pic>
      <p:sp>
        <p:nvSpPr>
          <p:cNvPr id="5" name="TextBox 4"/>
          <p:cNvSpPr txBox="1"/>
          <p:nvPr/>
        </p:nvSpPr>
        <p:spPr>
          <a:xfrm>
            <a:off x="7383483" y="5712030"/>
            <a:ext cx="4482935" cy="646331"/>
          </a:xfrm>
          <a:prstGeom prst="rect">
            <a:avLst/>
          </a:prstGeom>
          <a:noFill/>
        </p:spPr>
        <p:txBody>
          <a:bodyPr wrap="square" rtlCol="0">
            <a:spAutoFit/>
          </a:bodyPr>
          <a:lstStyle/>
          <a:p>
            <a:r>
              <a:rPr lang="en-US" dirty="0" smtClean="0"/>
              <a:t>Source: McKinsey and Company, “Pathways to a Low-Carbon Economy,” 2010</a:t>
            </a:r>
            <a:endParaRPr lang="en-US" dirty="0"/>
          </a:p>
        </p:txBody>
      </p:sp>
    </p:spTree>
    <p:extLst>
      <p:ext uri="{BB962C8B-B14F-4D97-AF65-F5344CB8AC3E}">
        <p14:creationId xmlns:p14="http://schemas.microsoft.com/office/powerpoint/2010/main" val="13696694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About Modelling? </a:t>
            </a:r>
            <a:endParaRPr lang="en-US" dirty="0"/>
          </a:p>
        </p:txBody>
      </p:sp>
      <p:sp>
        <p:nvSpPr>
          <p:cNvPr id="3" name="Content Placeholder 2"/>
          <p:cNvSpPr>
            <a:spLocks noGrp="1"/>
          </p:cNvSpPr>
          <p:nvPr>
            <p:ph idx="1"/>
          </p:nvPr>
        </p:nvSpPr>
        <p:spPr/>
        <p:txBody>
          <a:bodyPr/>
          <a:lstStyle/>
          <a:p>
            <a:r>
              <a:rPr lang="en-US" dirty="0" smtClean="0"/>
              <a:t>Engineers do a pretty good job with newer, efficient houses</a:t>
            </a:r>
          </a:p>
          <a:p>
            <a:endParaRPr lang="en-US" dirty="0"/>
          </a:p>
          <a:p>
            <a:r>
              <a:rPr lang="en-US" dirty="0" smtClean="0"/>
              <a:t>Energy consumption and the effect of EE improvements of existing </a:t>
            </a:r>
            <a:r>
              <a:rPr lang="en-US" dirty="0" smtClean="0"/>
              <a:t>housing stock much harder to predict</a:t>
            </a:r>
          </a:p>
          <a:p>
            <a:pPr marL="457200" lvl="1" indent="0">
              <a:buNone/>
            </a:pPr>
            <a:endParaRPr lang="en-US" dirty="0"/>
          </a:p>
          <a:p>
            <a:pPr lvl="1"/>
            <a:r>
              <a:rPr lang="en-US" dirty="0" smtClean="0"/>
              <a:t>Ex-post evaluation of the realized savings from these measures could help to calibrate the models and increase accuracy</a:t>
            </a:r>
          </a:p>
          <a:p>
            <a:pPr marL="0" indent="0">
              <a:buNone/>
            </a:pPr>
            <a:r>
              <a:rPr lang="en-US" dirty="0"/>
              <a:t>	</a:t>
            </a:r>
            <a:endParaRPr lang="en-US" dirty="0"/>
          </a:p>
        </p:txBody>
      </p:sp>
    </p:spTree>
    <p:extLst>
      <p:ext uri="{BB962C8B-B14F-4D97-AF65-F5344CB8AC3E}">
        <p14:creationId xmlns:p14="http://schemas.microsoft.com/office/powerpoint/2010/main" val="19773366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2044506" y="254626"/>
            <a:ext cx="8010144" cy="955196"/>
          </a:xfrm>
        </p:spPr>
        <p:txBody>
          <a:bodyPr/>
          <a:lstStyle/>
          <a:p>
            <a:pPr eaLnBrk="1" hangingPunct="1"/>
            <a:r>
              <a:rPr lang="en-US" altLang="en-US" sz="3190"/>
              <a:t>720 Energy Star New Homes in Midwest</a:t>
            </a:r>
            <a:br>
              <a:rPr lang="en-US" altLang="en-US" sz="3190"/>
            </a:br>
            <a:r>
              <a:rPr lang="en-US" altLang="en-US" sz="2836"/>
              <a:t>Actual vs. Projected Gas Heating Usage</a:t>
            </a:r>
            <a:endParaRPr lang="en-US" altLang="en-US" sz="3190"/>
          </a:p>
        </p:txBody>
      </p:sp>
      <p:sp>
        <p:nvSpPr>
          <p:cNvPr id="6147" name="Rectangle 6"/>
          <p:cNvSpPr>
            <a:spLocks noGrp="1" noChangeArrowheads="1"/>
          </p:cNvSpPr>
          <p:nvPr>
            <p:ph type="body" sz="half" idx="1"/>
          </p:nvPr>
        </p:nvSpPr>
        <p:spPr>
          <a:xfrm>
            <a:off x="3112244" y="5383389"/>
            <a:ext cx="5874668" cy="1147924"/>
          </a:xfrm>
        </p:spPr>
        <p:txBody>
          <a:bodyPr>
            <a:normAutofit/>
          </a:bodyPr>
          <a:lstStyle/>
          <a:p>
            <a:pPr eaLnBrk="1" hangingPunct="1">
              <a:lnSpc>
                <a:spcPct val="90000"/>
              </a:lnSpc>
              <a:defRPr/>
            </a:pPr>
            <a:r>
              <a:rPr lang="en-US" sz="1950" dirty="0"/>
              <a:t>REM-projected avg. heating use 656 vs. 662 actual</a:t>
            </a:r>
            <a:endParaRPr lang="en-US" sz="1772" dirty="0"/>
          </a:p>
          <a:p>
            <a:pPr eaLnBrk="1" hangingPunct="1">
              <a:lnSpc>
                <a:spcPct val="90000"/>
              </a:lnSpc>
              <a:defRPr/>
            </a:pPr>
            <a:r>
              <a:rPr lang="en-US" sz="1950" dirty="0"/>
              <a:t>Typical (median) discrepancy= </a:t>
            </a:r>
            <a:r>
              <a:rPr lang="en-US" sz="1950" dirty="0" smtClean="0"/>
              <a:t>16%</a:t>
            </a:r>
            <a:endParaRPr lang="en-US" sz="1950" dirty="0"/>
          </a:p>
        </p:txBody>
      </p:sp>
      <p:pic>
        <p:nvPicPr>
          <p:cNvPr id="11268" name="Content Placeholder 2"/>
          <p:cNvPicPr>
            <a:picLocks noGrp="1" noChangeAspect="1"/>
          </p:cNvPicPr>
          <p:nvPr>
            <p:ph sz="half" idx="2"/>
          </p:nvPr>
        </p:nvPicPr>
        <p:blipFill>
          <a:blip r:embed="rId2" cstate="print">
            <a:extLst>
              <a:ext uri="{28A0092B-C50C-407E-A947-70E740481C1C}">
                <a14:useLocalDpi xmlns:a14="http://schemas.microsoft.com/office/drawing/2010/main" val="0"/>
              </a:ext>
            </a:extLst>
          </a:blip>
          <a:srcRect t="-2" b="17284"/>
          <a:stretch>
            <a:fillRect/>
          </a:stretch>
        </p:blipFill>
        <p:spPr>
          <a:xfrm>
            <a:off x="2314605" y="1199975"/>
            <a:ext cx="7292692" cy="4054309"/>
          </a:xfrm>
        </p:spPr>
      </p:pic>
      <p:sp>
        <p:nvSpPr>
          <p:cNvPr id="5" name="TextBox 4"/>
          <p:cNvSpPr txBox="1"/>
          <p:nvPr/>
        </p:nvSpPr>
        <p:spPr>
          <a:xfrm>
            <a:off x="9060435" y="5014057"/>
            <a:ext cx="2239524" cy="369332"/>
          </a:xfrm>
          <a:prstGeom prst="rect">
            <a:avLst/>
          </a:prstGeom>
          <a:noFill/>
        </p:spPr>
        <p:txBody>
          <a:bodyPr wrap="none" rtlCol="0">
            <a:spAutoFit/>
          </a:bodyPr>
          <a:lstStyle/>
          <a:p>
            <a:r>
              <a:rPr lang="en-US" dirty="0" smtClean="0"/>
              <a:t>Source: </a:t>
            </a:r>
            <a:r>
              <a:rPr lang="en-US" dirty="0" err="1" smtClean="0"/>
              <a:t>Blansnik</a:t>
            </a:r>
            <a:r>
              <a:rPr lang="en-US" dirty="0" smtClean="0"/>
              <a:t> 2013</a:t>
            </a:r>
            <a:endParaRPr lang="en-US" dirty="0"/>
          </a:p>
        </p:txBody>
      </p:sp>
    </p:spTree>
    <p:extLst>
      <p:ext uri="{BB962C8B-B14F-4D97-AF65-F5344CB8AC3E}">
        <p14:creationId xmlns:p14="http://schemas.microsoft.com/office/powerpoint/2010/main" val="2511780108"/>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z="3899" dirty="0"/>
              <a:t>Houston Energy Star Homes Study</a:t>
            </a:r>
          </a:p>
        </p:txBody>
      </p:sp>
      <p:sp>
        <p:nvSpPr>
          <p:cNvPr id="12291" name="Rectangle 6"/>
          <p:cNvSpPr>
            <a:spLocks noGrp="1" noChangeArrowheads="1"/>
          </p:cNvSpPr>
          <p:nvPr>
            <p:ph type="body" sz="half" idx="1"/>
          </p:nvPr>
        </p:nvSpPr>
        <p:spPr>
          <a:xfrm>
            <a:off x="725714" y="1447566"/>
            <a:ext cx="4332091" cy="4647966"/>
          </a:xfrm>
        </p:spPr>
        <p:txBody>
          <a:bodyPr/>
          <a:lstStyle/>
          <a:p>
            <a:pPr marL="0" indent="0">
              <a:lnSpc>
                <a:spcPct val="80000"/>
              </a:lnSpc>
              <a:buNone/>
            </a:pPr>
            <a:r>
              <a:rPr lang="en-US" altLang="en-US" sz="2393" dirty="0"/>
              <a:t>actual vs. predicted cooling</a:t>
            </a:r>
          </a:p>
          <a:p>
            <a:pPr lvl="1">
              <a:lnSpc>
                <a:spcPct val="80000"/>
              </a:lnSpc>
            </a:pPr>
            <a:r>
              <a:rPr lang="en-US" altLang="en-US" sz="1950" dirty="0"/>
              <a:t>10,258 homes</a:t>
            </a:r>
          </a:p>
          <a:p>
            <a:pPr lvl="1">
              <a:lnSpc>
                <a:spcPct val="80000"/>
              </a:lnSpc>
            </a:pPr>
            <a:r>
              <a:rPr lang="en-US" altLang="en-US" sz="1950" dirty="0"/>
              <a:t>Lots of scatter</a:t>
            </a:r>
          </a:p>
          <a:p>
            <a:pPr lvl="1">
              <a:lnSpc>
                <a:spcPct val="80000"/>
              </a:lnSpc>
            </a:pPr>
            <a:r>
              <a:rPr lang="en-US" altLang="en-US" sz="1950" dirty="0" smtClean="0"/>
              <a:t>17</a:t>
            </a:r>
            <a:r>
              <a:rPr lang="en-US" altLang="en-US" sz="1950" dirty="0"/>
              <a:t>% Median diff</a:t>
            </a:r>
          </a:p>
          <a:p>
            <a:pPr marL="457200" lvl="1" indent="0">
              <a:lnSpc>
                <a:spcPct val="80000"/>
              </a:lnSpc>
              <a:buNone/>
            </a:pPr>
            <a:endParaRPr lang="en-US" altLang="en-US" sz="1950" dirty="0"/>
          </a:p>
        </p:txBody>
      </p:sp>
      <p:pic>
        <p:nvPicPr>
          <p:cNvPr id="12292" name="Picture 5" descr="cool_actual_v_rempred"/>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4730252" y="1194847"/>
            <a:ext cx="6852727" cy="5153404"/>
          </a:xfrm>
          <a:noFill/>
        </p:spPr>
      </p:pic>
      <p:sp>
        <p:nvSpPr>
          <p:cNvPr id="5" name="TextBox 4"/>
          <p:cNvSpPr txBox="1"/>
          <p:nvPr/>
        </p:nvSpPr>
        <p:spPr>
          <a:xfrm>
            <a:off x="9343455" y="6163585"/>
            <a:ext cx="2239524" cy="369332"/>
          </a:xfrm>
          <a:prstGeom prst="rect">
            <a:avLst/>
          </a:prstGeom>
          <a:noFill/>
        </p:spPr>
        <p:txBody>
          <a:bodyPr wrap="none" rtlCol="0">
            <a:spAutoFit/>
          </a:bodyPr>
          <a:lstStyle/>
          <a:p>
            <a:r>
              <a:rPr lang="en-US" dirty="0" smtClean="0"/>
              <a:t>Source: </a:t>
            </a:r>
            <a:r>
              <a:rPr lang="en-US" dirty="0" err="1" smtClean="0"/>
              <a:t>Blansnik</a:t>
            </a:r>
            <a:r>
              <a:rPr lang="en-US" dirty="0" smtClean="0"/>
              <a:t> 2013</a:t>
            </a:r>
            <a:endParaRPr lang="en-US" dirty="0"/>
          </a:p>
        </p:txBody>
      </p:sp>
    </p:spTree>
    <p:extLst>
      <p:ext uri="{BB962C8B-B14F-4D97-AF65-F5344CB8AC3E}">
        <p14:creationId xmlns:p14="http://schemas.microsoft.com/office/powerpoint/2010/main" val="2134437452"/>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146220" y="381235"/>
            <a:ext cx="8954853" cy="1022721"/>
          </a:xfrm>
        </p:spPr>
        <p:txBody>
          <a:bodyPr>
            <a:normAutofit fontScale="90000"/>
          </a:bodyPr>
          <a:lstStyle/>
          <a:p>
            <a:pPr eaLnBrk="1" hangingPunct="1"/>
            <a:r>
              <a:rPr lang="en-US" altLang="en-US" sz="3190" dirty="0"/>
              <a:t>Modeling Existing </a:t>
            </a:r>
            <a:r>
              <a:rPr lang="en-US" altLang="en-US" sz="3190" dirty="0" smtClean="0"/>
              <a:t>Homes: </a:t>
            </a:r>
            <a:r>
              <a:rPr lang="en-US" altLang="en-US" sz="2836" dirty="0" smtClean="0"/>
              <a:t>Wisconsin Home Energy Rating System (HERS) </a:t>
            </a:r>
            <a:r>
              <a:rPr lang="en-US" altLang="en-US" sz="2836" dirty="0"/>
              <a:t>Study</a:t>
            </a:r>
            <a:r>
              <a:rPr lang="en-US" altLang="en-US" sz="2481" dirty="0"/>
              <a:t> </a:t>
            </a:r>
            <a:r>
              <a:rPr lang="en-US" altLang="en-US" sz="3190" dirty="0"/>
              <a:t/>
            </a:r>
            <a:br>
              <a:rPr lang="en-US" altLang="en-US" sz="3190" dirty="0"/>
            </a:br>
            <a:endParaRPr lang="en-US" altLang="en-US" sz="1595" dirty="0"/>
          </a:p>
        </p:txBody>
      </p:sp>
      <p:sp>
        <p:nvSpPr>
          <p:cNvPr id="15363" name="Rectangle 3"/>
          <p:cNvSpPr>
            <a:spLocks noGrp="1" noChangeArrowheads="1"/>
          </p:cNvSpPr>
          <p:nvPr>
            <p:ph type="body" sz="half" idx="1"/>
          </p:nvPr>
        </p:nvSpPr>
        <p:spPr>
          <a:xfrm>
            <a:off x="1275260" y="1754581"/>
            <a:ext cx="3560532" cy="1606806"/>
          </a:xfrm>
        </p:spPr>
        <p:txBody>
          <a:bodyPr/>
          <a:lstStyle/>
          <a:p>
            <a:pPr eaLnBrk="1" hangingPunct="1"/>
            <a:r>
              <a:rPr lang="en-US" altLang="en-US" sz="2393" dirty="0"/>
              <a:t>Projected use 22% high on average</a:t>
            </a:r>
          </a:p>
          <a:p>
            <a:pPr eaLnBrk="1" hangingPunct="1"/>
            <a:r>
              <a:rPr lang="en-US" altLang="en-US" sz="2393" dirty="0"/>
              <a:t>“badly overestimated for inefficient homes”</a:t>
            </a:r>
          </a:p>
          <a:p>
            <a:pPr marL="457200" lvl="1" indent="0" eaLnBrk="1" hangingPunct="1">
              <a:buNone/>
            </a:pPr>
            <a:endParaRPr lang="en-US" altLang="en-US" sz="1950" dirty="0"/>
          </a:p>
        </p:txBody>
      </p:sp>
      <p:pic>
        <p:nvPicPr>
          <p:cNvPr id="15364" name="Picture 4" descr="0101320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285702" y="1769202"/>
            <a:ext cx="4861794" cy="3640719"/>
          </a:xfrm>
        </p:spPr>
      </p:pic>
      <p:sp>
        <p:nvSpPr>
          <p:cNvPr id="2" name="TextBox 1"/>
          <p:cNvSpPr txBox="1"/>
          <p:nvPr/>
        </p:nvSpPr>
        <p:spPr>
          <a:xfrm>
            <a:off x="6084679" y="5874769"/>
            <a:ext cx="4813070" cy="646331"/>
          </a:xfrm>
          <a:prstGeom prst="rect">
            <a:avLst/>
          </a:prstGeom>
          <a:noFill/>
        </p:spPr>
        <p:txBody>
          <a:bodyPr wrap="square" rtlCol="0">
            <a:spAutoFit/>
          </a:bodyPr>
          <a:lstStyle/>
          <a:p>
            <a:r>
              <a:rPr lang="en-US" altLang="en-US" dirty="0" smtClean="0"/>
              <a:t>Source: “A </a:t>
            </a:r>
            <a:r>
              <a:rPr lang="en-US" altLang="en-US" dirty="0"/>
              <a:t>Rating Tale”, S. </a:t>
            </a:r>
            <a:r>
              <a:rPr lang="en-US" altLang="en-US" dirty="0" err="1"/>
              <a:t>Pigg</a:t>
            </a:r>
            <a:r>
              <a:rPr lang="en-US" altLang="en-US" dirty="0"/>
              <a:t>, Home Energy Magazine Jan/Feb 2001</a:t>
            </a:r>
            <a:endParaRPr lang="en-US" dirty="0"/>
          </a:p>
        </p:txBody>
      </p:sp>
    </p:spTree>
    <p:extLst>
      <p:ext uri="{BB962C8B-B14F-4D97-AF65-F5344CB8AC3E}">
        <p14:creationId xmlns:p14="http://schemas.microsoft.com/office/powerpoint/2010/main" val="861674519"/>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090929" y="274321"/>
            <a:ext cx="8010144" cy="1143703"/>
          </a:xfrm>
        </p:spPr>
        <p:txBody>
          <a:bodyPr>
            <a:normAutofit fontScale="90000"/>
          </a:bodyPr>
          <a:lstStyle/>
          <a:p>
            <a:r>
              <a:rPr lang="en-US" altLang="en-US" dirty="0" smtClean="0"/>
              <a:t>California </a:t>
            </a:r>
            <a:r>
              <a:rPr lang="en-US" altLang="en-US" dirty="0" smtClean="0"/>
              <a:t>Home Energy Efficiency Rating Services (CHEERS):</a:t>
            </a:r>
            <a:r>
              <a:rPr lang="en-US" altLang="en-US" dirty="0" smtClean="0"/>
              <a:t> 1997</a:t>
            </a:r>
            <a:r>
              <a:rPr lang="en-US" altLang="en-US" dirty="0" smtClean="0"/>
              <a:t/>
            </a:r>
            <a:br>
              <a:rPr lang="en-US" altLang="en-US" dirty="0" smtClean="0"/>
            </a:br>
            <a:endParaRPr lang="en-US" altLang="en-US" sz="1241" dirty="0"/>
          </a:p>
        </p:txBody>
      </p:sp>
      <p:pic>
        <p:nvPicPr>
          <p:cNvPr id="16387" name="Picture 3"/>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922330" y="1606532"/>
            <a:ext cx="5710076" cy="4050088"/>
          </a:xfrm>
          <a:noFill/>
        </p:spPr>
      </p:pic>
      <p:sp>
        <p:nvSpPr>
          <p:cNvPr id="16388" name="Rectangle 4"/>
          <p:cNvSpPr>
            <a:spLocks noGrp="1" noChangeArrowheads="1"/>
          </p:cNvSpPr>
          <p:nvPr>
            <p:ph type="body" sz="half" idx="2"/>
          </p:nvPr>
        </p:nvSpPr>
        <p:spPr>
          <a:xfrm>
            <a:off x="2922330" y="5656620"/>
            <a:ext cx="6009718" cy="640080"/>
          </a:xfrm>
        </p:spPr>
        <p:txBody>
          <a:bodyPr/>
          <a:lstStyle/>
          <a:p>
            <a:pPr>
              <a:buFontTx/>
              <a:buNone/>
            </a:pPr>
            <a:r>
              <a:rPr lang="en-US" altLang="en-US" sz="1950" dirty="0"/>
              <a:t>No relationship </a:t>
            </a:r>
            <a:r>
              <a:rPr lang="en-US" altLang="en-US" sz="1950" dirty="0" smtClean="0"/>
              <a:t>between rating and </a:t>
            </a:r>
            <a:r>
              <a:rPr lang="en-US" altLang="en-US" sz="1950" dirty="0" smtClean="0"/>
              <a:t>actual </a:t>
            </a:r>
            <a:r>
              <a:rPr lang="en-US" altLang="en-US" sz="1950" dirty="0"/>
              <a:t>energy </a:t>
            </a:r>
            <a:r>
              <a:rPr lang="en-US" altLang="en-US" sz="1950" dirty="0" smtClean="0"/>
              <a:t>usage intensity </a:t>
            </a:r>
            <a:r>
              <a:rPr lang="en-US" altLang="en-US" sz="1950" dirty="0"/>
              <a:t>!?</a:t>
            </a:r>
          </a:p>
        </p:txBody>
      </p:sp>
      <p:sp>
        <p:nvSpPr>
          <p:cNvPr id="2" name="Rectangle 1"/>
          <p:cNvSpPr/>
          <p:nvPr/>
        </p:nvSpPr>
        <p:spPr>
          <a:xfrm>
            <a:off x="7928140" y="6093734"/>
            <a:ext cx="4847702" cy="646331"/>
          </a:xfrm>
          <a:prstGeom prst="rect">
            <a:avLst/>
          </a:prstGeom>
        </p:spPr>
        <p:txBody>
          <a:bodyPr wrap="square">
            <a:spAutoFit/>
          </a:bodyPr>
          <a:lstStyle/>
          <a:p>
            <a:r>
              <a:rPr lang="en-US" altLang="en-US" dirty="0" smtClean="0"/>
              <a:t>Source: “Accuracy </a:t>
            </a:r>
            <a:r>
              <a:rPr lang="en-US" altLang="en-US" dirty="0"/>
              <a:t>of Home Energy Rating </a:t>
            </a:r>
            <a:r>
              <a:rPr lang="en-US" altLang="en-US" dirty="0" err="1"/>
              <a:t>Systems”LBNL</a:t>
            </a:r>
            <a:r>
              <a:rPr lang="en-US" altLang="en-US" dirty="0"/>
              <a:t> 40394 study, J. R Stein 1997</a:t>
            </a:r>
            <a:endParaRPr lang="en-US" dirty="0"/>
          </a:p>
        </p:txBody>
      </p:sp>
    </p:spTree>
    <p:extLst>
      <p:ext uri="{BB962C8B-B14F-4D97-AF65-F5344CB8AC3E}">
        <p14:creationId xmlns:p14="http://schemas.microsoft.com/office/powerpoint/2010/main" val="1135373668"/>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Takeaways	</a:t>
            </a:r>
            <a:endParaRPr lang="en-US" dirty="0"/>
          </a:p>
        </p:txBody>
      </p:sp>
      <p:sp>
        <p:nvSpPr>
          <p:cNvPr id="3" name="Content Placeholder 2"/>
          <p:cNvSpPr>
            <a:spLocks noGrp="1"/>
          </p:cNvSpPr>
          <p:nvPr>
            <p:ph idx="1"/>
          </p:nvPr>
        </p:nvSpPr>
        <p:spPr/>
        <p:txBody>
          <a:bodyPr/>
          <a:lstStyle/>
          <a:p>
            <a:r>
              <a:rPr lang="en-US" dirty="0" smtClean="0"/>
              <a:t>Energy Efficiency is here to stay in climate policy and utility programs</a:t>
            </a:r>
          </a:p>
          <a:p>
            <a:r>
              <a:rPr lang="en-US" dirty="0" smtClean="0"/>
              <a:t>Program goals can be undermined if EE not properly accounted for</a:t>
            </a:r>
          </a:p>
          <a:p>
            <a:r>
              <a:rPr lang="en-US" dirty="0" smtClean="0"/>
              <a:t>More ex-post analyses </a:t>
            </a:r>
            <a:r>
              <a:rPr lang="en-US" dirty="0" smtClean="0"/>
              <a:t>needs </a:t>
            </a:r>
            <a:r>
              <a:rPr lang="en-US" dirty="0" smtClean="0"/>
              <a:t>to be done to compare projected to </a:t>
            </a:r>
            <a:r>
              <a:rPr lang="en-US" dirty="0" smtClean="0"/>
              <a:t>realized energy consumption from EE measures</a:t>
            </a:r>
            <a:endParaRPr lang="en-US" dirty="0" smtClean="0"/>
          </a:p>
          <a:p>
            <a:r>
              <a:rPr lang="en-US" dirty="0" smtClean="0"/>
              <a:t>As more studies estimate realized </a:t>
            </a:r>
            <a:r>
              <a:rPr lang="en-US" dirty="0" smtClean="0"/>
              <a:t>savings on a per measure basis, </a:t>
            </a:r>
            <a:r>
              <a:rPr lang="en-US" dirty="0" smtClean="0"/>
              <a:t>we can decompose the wedge and try to better predict energy efficiency benefits for public policy</a:t>
            </a:r>
            <a:endParaRPr lang="en-US" dirty="0"/>
          </a:p>
        </p:txBody>
      </p:sp>
    </p:spTree>
    <p:extLst>
      <p:ext uri="{BB962C8B-B14F-4D97-AF65-F5344CB8AC3E}">
        <p14:creationId xmlns:p14="http://schemas.microsoft.com/office/powerpoint/2010/main" val="2069434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Policy Makers on Energy Efficiency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“For the next few decades energy efficiency is one of the lowest cost options for reducing U.S. carbon emissions. Many studies have concluded that energy efficiency can save both energy and money.“</a:t>
            </a:r>
          </a:p>
          <a:p>
            <a:pPr marL="0" indent="0">
              <a:buNone/>
            </a:pPr>
            <a:r>
              <a:rPr lang="en-US" dirty="0"/>
              <a:t>	</a:t>
            </a:r>
            <a:r>
              <a:rPr lang="en-US" dirty="0" smtClean="0"/>
              <a:t>				 -Former Secretary of Energy, Steven Chu</a:t>
            </a:r>
          </a:p>
          <a:p>
            <a:pPr marL="0" indent="0">
              <a:buNone/>
            </a:pPr>
            <a:r>
              <a:rPr lang="en-US" dirty="0" smtClean="0"/>
              <a:t>			</a:t>
            </a:r>
          </a:p>
          <a:p>
            <a:pPr marL="0" indent="0">
              <a:buNone/>
            </a:pPr>
            <a:r>
              <a:rPr lang="en-US" dirty="0" smtClean="0"/>
              <a:t>“I'm </a:t>
            </a:r>
            <a:r>
              <a:rPr lang="en-US" dirty="0"/>
              <a:t>also issuing a new goal for America: let's cut in half the energy wasted </a:t>
            </a:r>
            <a:r>
              <a:rPr lang="en-US" dirty="0" smtClean="0"/>
              <a:t>by our </a:t>
            </a:r>
            <a:r>
              <a:rPr lang="en-US" dirty="0"/>
              <a:t>homes and businesses over the next twenty years..."</a:t>
            </a:r>
          </a:p>
          <a:p>
            <a:pPr marL="0" indent="0">
              <a:buNone/>
            </a:pPr>
            <a:r>
              <a:rPr lang="en-US" dirty="0" smtClean="0"/>
              <a:t>	      -</a:t>
            </a:r>
            <a:r>
              <a:rPr lang="en-US" dirty="0"/>
              <a:t>President Obama, State of the Union Address, February </a:t>
            </a:r>
            <a:r>
              <a:rPr lang="en-US" dirty="0" smtClean="0"/>
              <a:t>2013</a:t>
            </a:r>
          </a:p>
          <a:p>
            <a:pPr marL="0" indent="0">
              <a:buNone/>
            </a:pPr>
            <a:endParaRPr lang="en-US" dirty="0" smtClean="0"/>
          </a:p>
          <a:p>
            <a:pPr marL="0" indent="0">
              <a:buNone/>
            </a:pPr>
            <a:r>
              <a:rPr lang="en-US" dirty="0" smtClean="0"/>
              <a:t>“Energy efficiency</a:t>
            </a:r>
            <a:r>
              <a:rPr lang="en-US" dirty="0"/>
              <a:t>...it's going to be the focal point of my time as secretary"</a:t>
            </a:r>
          </a:p>
          <a:p>
            <a:pPr marL="0" indent="0">
              <a:buNone/>
            </a:pPr>
            <a:r>
              <a:rPr lang="en-US" dirty="0" smtClean="0"/>
              <a:t>						-</a:t>
            </a:r>
            <a:r>
              <a:rPr lang="en-US" dirty="0"/>
              <a:t>Ernie Moniz, Secretary of Energy</a:t>
            </a:r>
          </a:p>
        </p:txBody>
      </p:sp>
    </p:spTree>
    <p:extLst>
      <p:ext uri="{BB962C8B-B14F-4D97-AF65-F5344CB8AC3E}">
        <p14:creationId xmlns:p14="http://schemas.microsoft.com/office/powerpoint/2010/main" val="3945931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Money Spent on EE</a:t>
            </a:r>
            <a:endParaRPr lang="en-US" dirty="0"/>
          </a:p>
        </p:txBody>
      </p:sp>
      <p:sp>
        <p:nvSpPr>
          <p:cNvPr id="3" name="Content Placeholder 2"/>
          <p:cNvSpPr>
            <a:spLocks noGrp="1"/>
          </p:cNvSpPr>
          <p:nvPr>
            <p:ph idx="1"/>
          </p:nvPr>
        </p:nvSpPr>
        <p:spPr/>
        <p:txBody>
          <a:bodyPr/>
          <a:lstStyle/>
          <a:p>
            <a:r>
              <a:rPr lang="en-US" dirty="0" smtClean="0"/>
              <a:t>The American Recovery and Reinvestment Act</a:t>
            </a:r>
          </a:p>
          <a:p>
            <a:pPr lvl="1"/>
            <a:r>
              <a:rPr lang="en-US" dirty="0" smtClean="0"/>
              <a:t>$97 billion in energy related funding</a:t>
            </a:r>
          </a:p>
          <a:p>
            <a:pPr lvl="1"/>
            <a:r>
              <a:rPr lang="en-US" dirty="0" smtClean="0"/>
              <a:t>$32 billion of which went to energy efficiency and retrofits (U.S. Congressional Budget Office, 2009)</a:t>
            </a:r>
          </a:p>
          <a:p>
            <a:pPr lvl="1"/>
            <a:endParaRPr lang="en-US" dirty="0" smtClean="0"/>
          </a:p>
          <a:p>
            <a:r>
              <a:rPr lang="en-US" dirty="0" smtClean="0"/>
              <a:t>LBNL Analysis of Utility Customer Funded EE Spending</a:t>
            </a:r>
          </a:p>
          <a:p>
            <a:pPr lvl="1"/>
            <a:r>
              <a:rPr lang="en-US" dirty="0" smtClean="0"/>
              <a:t>$5+ billion spent annually</a:t>
            </a:r>
          </a:p>
          <a:p>
            <a:pPr lvl="1"/>
            <a:r>
              <a:rPr lang="en-US" dirty="0" smtClean="0"/>
              <a:t>Spending will almost double by 2025 (</a:t>
            </a:r>
            <a:r>
              <a:rPr lang="en-US" dirty="0" err="1" smtClean="0"/>
              <a:t>Barbose</a:t>
            </a:r>
            <a:r>
              <a:rPr lang="en-US" dirty="0" smtClean="0"/>
              <a:t> et al., 2013)</a:t>
            </a:r>
            <a:endParaRPr lang="en-US" dirty="0"/>
          </a:p>
        </p:txBody>
      </p:sp>
    </p:spTree>
    <p:extLst>
      <p:ext uri="{BB962C8B-B14F-4D97-AF65-F5344CB8AC3E}">
        <p14:creationId xmlns:p14="http://schemas.microsoft.com/office/powerpoint/2010/main" val="3333973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endParaRPr lang="en-US" sz="3600" dirty="0" smtClean="0"/>
          </a:p>
          <a:p>
            <a:pPr marL="0" indent="0" algn="ctr">
              <a:buNone/>
            </a:pPr>
            <a:r>
              <a:rPr lang="en-US" sz="3600" dirty="0" smtClean="0"/>
              <a:t>Energy Efficiency is a  Significant Component of Prominent GHG Policies</a:t>
            </a:r>
            <a:endParaRPr lang="en-US" sz="3600" dirty="0"/>
          </a:p>
        </p:txBody>
      </p:sp>
    </p:spTree>
    <p:extLst>
      <p:ext uri="{BB962C8B-B14F-4D97-AF65-F5344CB8AC3E}">
        <p14:creationId xmlns:p14="http://schemas.microsoft.com/office/powerpoint/2010/main" val="3898187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150"/>
            <a:ext cx="10515600" cy="1325563"/>
          </a:xfrm>
        </p:spPr>
        <p:txBody>
          <a:bodyPr>
            <a:normAutofit/>
          </a:bodyPr>
          <a:lstStyle/>
          <a:p>
            <a:pPr algn="ctr"/>
            <a:r>
              <a:rPr lang="en-US" dirty="0" smtClean="0"/>
              <a:t>EPA’s Clean Power Plan: </a:t>
            </a:r>
          </a:p>
        </p:txBody>
      </p:sp>
      <p:pic>
        <p:nvPicPr>
          <p:cNvPr id="1026" name="Picture 2" descr="http://aceee.org/sites/default/files/image/blogs/states.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96137" y="1365161"/>
            <a:ext cx="7566739" cy="5419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873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Massachusetts Global Warming Solutions Act of </a:t>
            </a:r>
            <a:r>
              <a:rPr lang="en-US" dirty="0" smtClean="0"/>
              <a:t>2008: more </a:t>
            </a:r>
            <a:r>
              <a:rPr lang="en-US" dirty="0"/>
              <a:t>than </a:t>
            </a:r>
            <a:r>
              <a:rPr lang="en-US" dirty="0" smtClean="0"/>
              <a:t>1/3 reductions from EE improvements to buildings and appliances</a:t>
            </a:r>
            <a:endParaRPr lang="en-US" dirty="0"/>
          </a:p>
        </p:txBody>
      </p:sp>
      <p:pic>
        <p:nvPicPr>
          <p:cNvPr id="4" name="Picture 3"/>
          <p:cNvPicPr>
            <a:picLocks noChangeAspect="1"/>
          </p:cNvPicPr>
          <p:nvPr/>
        </p:nvPicPr>
        <p:blipFill>
          <a:blip r:embed="rId2"/>
          <a:stretch>
            <a:fillRect/>
          </a:stretch>
        </p:blipFill>
        <p:spPr>
          <a:xfrm>
            <a:off x="2217195" y="1883199"/>
            <a:ext cx="7757610" cy="4478964"/>
          </a:xfrm>
          <a:prstGeom prst="rect">
            <a:avLst/>
          </a:prstGeom>
        </p:spPr>
      </p:pic>
    </p:spTree>
    <p:extLst>
      <p:ext uri="{BB962C8B-B14F-4D97-AF65-F5344CB8AC3E}">
        <p14:creationId xmlns:p14="http://schemas.microsoft.com/office/powerpoint/2010/main" val="958356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Almost 15% of GHG reductions from California’s </a:t>
            </a:r>
            <a:r>
              <a:rPr lang="en-US" dirty="0" smtClean="0"/>
              <a:t>AB 32 projected </a:t>
            </a:r>
            <a:r>
              <a:rPr lang="en-US" dirty="0"/>
              <a:t>to come from building and appliance efficiency programs</a:t>
            </a:r>
          </a:p>
        </p:txBody>
      </p:sp>
      <p:pic>
        <p:nvPicPr>
          <p:cNvPr id="2050" name="Picture 2" descr="http://www.c2es.org/docUploads/Figure%20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2475" y="1848622"/>
            <a:ext cx="7327050" cy="500937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0004458" y="4826675"/>
            <a:ext cx="2187542" cy="2031325"/>
          </a:xfrm>
          <a:prstGeom prst="rect">
            <a:avLst/>
          </a:prstGeom>
          <a:noFill/>
        </p:spPr>
        <p:txBody>
          <a:bodyPr wrap="square" rtlCol="0">
            <a:spAutoFit/>
          </a:bodyPr>
          <a:lstStyle/>
          <a:p>
            <a:r>
              <a:rPr lang="en-US" dirty="0"/>
              <a:t>Source: CARB, Greenhouse Gas Reductions from Ongoing, Adopted and Foreseeable Scoping Plan Measures</a:t>
            </a:r>
          </a:p>
        </p:txBody>
      </p:sp>
    </p:spTree>
    <p:extLst>
      <p:ext uri="{BB962C8B-B14F-4D97-AF65-F5344CB8AC3E}">
        <p14:creationId xmlns:p14="http://schemas.microsoft.com/office/powerpoint/2010/main" val="322640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EE Potential Calculated?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9478" y="1724169"/>
            <a:ext cx="8102668" cy="5196178"/>
          </a:xfrm>
          <a:prstGeom prst="rect">
            <a:avLst/>
          </a:prstGeom>
        </p:spPr>
      </p:pic>
      <p:sp>
        <p:nvSpPr>
          <p:cNvPr id="5" name="TextBox 4"/>
          <p:cNvSpPr txBox="1"/>
          <p:nvPr/>
        </p:nvSpPr>
        <p:spPr>
          <a:xfrm>
            <a:off x="7383483" y="5712030"/>
            <a:ext cx="4482935" cy="646331"/>
          </a:xfrm>
          <a:prstGeom prst="rect">
            <a:avLst/>
          </a:prstGeom>
          <a:noFill/>
        </p:spPr>
        <p:txBody>
          <a:bodyPr wrap="square" rtlCol="0">
            <a:spAutoFit/>
          </a:bodyPr>
          <a:lstStyle/>
          <a:p>
            <a:r>
              <a:rPr lang="en-US" dirty="0" smtClean="0"/>
              <a:t>Source: McKinsey and Company, “Pathways to a Low-Carbon Economy,” 2010</a:t>
            </a:r>
            <a:endParaRPr lang="en-US" dirty="0"/>
          </a:p>
        </p:txBody>
      </p:sp>
    </p:spTree>
    <p:extLst>
      <p:ext uri="{BB962C8B-B14F-4D97-AF65-F5344CB8AC3E}">
        <p14:creationId xmlns:p14="http://schemas.microsoft.com/office/powerpoint/2010/main" val="4191555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377</TotalTime>
  <Words>760</Words>
  <Application>Microsoft Office PowerPoint</Application>
  <PresentationFormat>Widescreen</PresentationFormat>
  <Paragraphs>110</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Do Energy Conservation Investments Deliver? The Role of Energy Efficiency in Climate Policy </vt:lpstr>
      <vt:lpstr>Energy Efficiency often touted as one of the most cost effective way to reduce GHGs</vt:lpstr>
      <vt:lpstr>Key Policy Makers on Energy Efficiency</vt:lpstr>
      <vt:lpstr>Big Money Spent on EE</vt:lpstr>
      <vt:lpstr>PowerPoint Presentation</vt:lpstr>
      <vt:lpstr>EPA’s Clean Power Plan: </vt:lpstr>
      <vt:lpstr>Massachusetts Global Warming Solutions Act of 2008: more than 1/3 reductions from EE improvements to buildings and appliances</vt:lpstr>
      <vt:lpstr>Almost 15% of GHG reductions from California’s AB 32 projected to come from building and appliance efficiency programs</vt:lpstr>
      <vt:lpstr>How is EE Potential Calculated?</vt:lpstr>
      <vt:lpstr>How is EE Potential Calculated?</vt:lpstr>
      <vt:lpstr>Research Agenda For Economists</vt:lpstr>
      <vt:lpstr>Can We Identify “Market Failures” that Lead to Sub-Optimal Investment?</vt:lpstr>
      <vt:lpstr>Sometimes, But These Are Often Small</vt:lpstr>
      <vt:lpstr>Projected Savings Typically Over-Estimate Realized Savings</vt:lpstr>
      <vt:lpstr>What is driving the wedge between projected and realized savings?</vt:lpstr>
      <vt:lpstr>Can We Blame the Workers?</vt:lpstr>
      <vt:lpstr>Can We Blame the Occupants?</vt:lpstr>
      <vt:lpstr>Blasnik 2013’s Approach</vt:lpstr>
      <vt:lpstr>Gas Use: Movers vs. Stayers</vt:lpstr>
      <vt:lpstr>How About Modelling? </vt:lpstr>
      <vt:lpstr>720 Energy Star New Homes in Midwest Actual vs. Projected Gas Heating Usage</vt:lpstr>
      <vt:lpstr>Houston Energy Star Homes Study</vt:lpstr>
      <vt:lpstr>Modeling Existing Homes: Wisconsin Home Energy Rating System (HERS) Study  </vt:lpstr>
      <vt:lpstr>California Home Energy Efficiency Rating Services (CHEERS): 1997 </vt:lpstr>
      <vt:lpstr>Takeaways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Energy Conservation Investments Deliver? The Role of Energy Efficiency in Climate Policy</dc:title>
  <dc:creator>Myers, Erica</dc:creator>
  <cp:lastModifiedBy>Myers, Erica</cp:lastModifiedBy>
  <cp:revision>22</cp:revision>
  <dcterms:created xsi:type="dcterms:W3CDTF">2016-09-12T17:29:24Z</dcterms:created>
  <dcterms:modified xsi:type="dcterms:W3CDTF">2016-09-13T16:51:33Z</dcterms:modified>
</cp:coreProperties>
</file>